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367" r:id="rId3"/>
    <p:sldId id="368" r:id="rId4"/>
    <p:sldId id="480" r:id="rId5"/>
    <p:sldId id="479" r:id="rId6"/>
    <p:sldId id="369" r:id="rId7"/>
    <p:sldId id="481" r:id="rId8"/>
    <p:sldId id="482" r:id="rId9"/>
    <p:sldId id="370" r:id="rId10"/>
    <p:sldId id="372" r:id="rId11"/>
    <p:sldId id="446" r:id="rId12"/>
    <p:sldId id="460" r:id="rId13"/>
    <p:sldId id="495" r:id="rId14"/>
    <p:sldId id="645" r:id="rId15"/>
    <p:sldId id="498" r:id="rId16"/>
    <p:sldId id="632" r:id="rId17"/>
    <p:sldId id="633" r:id="rId18"/>
    <p:sldId id="634" r:id="rId19"/>
    <p:sldId id="635" r:id="rId20"/>
    <p:sldId id="639" r:id="rId21"/>
    <p:sldId id="529" r:id="rId22"/>
    <p:sldId id="631" r:id="rId23"/>
    <p:sldId id="644" r:id="rId24"/>
    <p:sldId id="640" r:id="rId25"/>
    <p:sldId id="646" r:id="rId26"/>
    <p:sldId id="647" r:id="rId27"/>
    <p:sldId id="656" r:id="rId28"/>
    <p:sldId id="657" r:id="rId29"/>
    <p:sldId id="652" r:id="rId30"/>
    <p:sldId id="653" r:id="rId31"/>
    <p:sldId id="532" r:id="rId32"/>
    <p:sldId id="598" r:id="rId33"/>
    <p:sldId id="637" r:id="rId34"/>
    <p:sldId id="530" r:id="rId35"/>
    <p:sldId id="545" r:id="rId36"/>
    <p:sldId id="551" r:id="rId37"/>
    <p:sldId id="660" r:id="rId38"/>
    <p:sldId id="668" r:id="rId39"/>
    <p:sldId id="661" r:id="rId40"/>
    <p:sldId id="662" r:id="rId41"/>
    <p:sldId id="669" r:id="rId42"/>
    <p:sldId id="587" r:id="rId43"/>
    <p:sldId id="471" r:id="rId44"/>
    <p:sldId id="472" r:id="rId45"/>
    <p:sldId id="638" r:id="rId46"/>
    <p:sldId id="650" r:id="rId47"/>
    <p:sldId id="601" r:id="rId48"/>
    <p:sldId id="485" r:id="rId49"/>
    <p:sldId id="517" r:id="rId50"/>
    <p:sldId id="604" r:id="rId51"/>
    <p:sldId id="612" r:id="rId52"/>
    <p:sldId id="624" r:id="rId53"/>
    <p:sldId id="625" r:id="rId54"/>
    <p:sldId id="627" r:id="rId55"/>
    <p:sldId id="518" r:id="rId56"/>
    <p:sldId id="589" r:id="rId57"/>
    <p:sldId id="664" r:id="rId58"/>
    <p:sldId id="665" r:id="rId59"/>
    <p:sldId id="666" r:id="rId60"/>
    <p:sldId id="649" r:id="rId61"/>
    <p:sldId id="643" r:id="rId62"/>
    <p:sldId id="667" r:id="rId63"/>
    <p:sldId id="654" r:id="rId64"/>
    <p:sldId id="642" r:id="rId65"/>
    <p:sldId id="619" r:id="rId66"/>
    <p:sldId id="628" r:id="rId67"/>
    <p:sldId id="629" r:id="rId68"/>
    <p:sldId id="630" r:id="rId69"/>
    <p:sldId id="663" r:id="rId70"/>
    <p:sldId id="659" r:id="rId71"/>
    <p:sldId id="655" r:id="rId72"/>
    <p:sldId id="594"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339933"/>
    <a:srgbClr val="333399"/>
    <a:srgbClr val="FF6600"/>
    <a:srgbClr val="A50021"/>
    <a:srgbClr val="CC00CC"/>
    <a:srgbClr val="FF0066"/>
    <a:srgbClr val="66FF66"/>
    <a:srgbClr val="9966FF"/>
    <a:srgbClr val="273C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2349" autoAdjust="0"/>
  </p:normalViewPr>
  <p:slideViewPr>
    <p:cSldViewPr snapToGrid="0">
      <p:cViewPr>
        <p:scale>
          <a:sx n="71" d="100"/>
          <a:sy n="71" d="100"/>
        </p:scale>
        <p:origin x="-606" y="42"/>
      </p:cViewPr>
      <p:guideLst>
        <p:guide orient="horz" pos="2160"/>
        <p:guide pos="3840"/>
      </p:guideLst>
    </p:cSldViewPr>
  </p:slideViewPr>
  <p:outlineViewPr>
    <p:cViewPr>
      <p:scale>
        <a:sx n="33" d="100"/>
        <a:sy n="33" d="100"/>
      </p:scale>
      <p:origin x="0" y="1110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DDF204-48EE-44C3-8CBE-52B5AC8D4341}" type="datetimeFigureOut">
              <a:rPr lang="en-IN" smtClean="0"/>
              <a:t>03-12-2025</a:t>
            </a:fld>
            <a:endParaRPr lang="en-IN"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406E05-0F7B-441C-BEA6-37AA17A3256B}" type="slidenum">
              <a:rPr lang="en-IN" smtClean="0"/>
              <a:t>‹#›</a:t>
            </a:fld>
            <a:endParaRPr lang="en-IN" dirty="0"/>
          </a:p>
        </p:txBody>
      </p:sp>
    </p:spTree>
    <p:extLst>
      <p:ext uri="{BB962C8B-B14F-4D97-AF65-F5344CB8AC3E}">
        <p14:creationId xmlns:p14="http://schemas.microsoft.com/office/powerpoint/2010/main" val="3997837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1406E05-0F7B-441C-BEA6-37AA17A3256B}" type="slidenum">
              <a:rPr lang="en-IN" smtClean="0"/>
              <a:t>1</a:t>
            </a:fld>
            <a:endParaRPr lang="en-IN" dirty="0"/>
          </a:p>
        </p:txBody>
      </p:sp>
    </p:spTree>
    <p:extLst>
      <p:ext uri="{BB962C8B-B14F-4D97-AF65-F5344CB8AC3E}">
        <p14:creationId xmlns:p14="http://schemas.microsoft.com/office/powerpoint/2010/main" val="1433979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1406E05-0F7B-441C-BEA6-37AA17A3256B}" type="slidenum">
              <a:rPr lang="en-IN" smtClean="0"/>
              <a:t>13</a:t>
            </a:fld>
            <a:endParaRPr lang="en-IN" dirty="0"/>
          </a:p>
        </p:txBody>
      </p:sp>
    </p:spTree>
    <p:extLst>
      <p:ext uri="{BB962C8B-B14F-4D97-AF65-F5344CB8AC3E}">
        <p14:creationId xmlns:p14="http://schemas.microsoft.com/office/powerpoint/2010/main" val="2003109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1406E05-0F7B-441C-BEA6-37AA17A3256B}" type="slidenum">
              <a:rPr lang="en-IN" smtClean="0"/>
              <a:t>14</a:t>
            </a:fld>
            <a:endParaRPr lang="en-IN" dirty="0"/>
          </a:p>
        </p:txBody>
      </p:sp>
    </p:spTree>
    <p:extLst>
      <p:ext uri="{BB962C8B-B14F-4D97-AF65-F5344CB8AC3E}">
        <p14:creationId xmlns:p14="http://schemas.microsoft.com/office/powerpoint/2010/main" val="2003109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1406E05-0F7B-441C-BEA6-37AA17A3256B}" type="slidenum">
              <a:rPr lang="en-IN" smtClean="0"/>
              <a:t>28</a:t>
            </a:fld>
            <a:endParaRPr lang="en-IN" dirty="0"/>
          </a:p>
        </p:txBody>
      </p:sp>
    </p:spTree>
    <p:extLst>
      <p:ext uri="{BB962C8B-B14F-4D97-AF65-F5344CB8AC3E}">
        <p14:creationId xmlns:p14="http://schemas.microsoft.com/office/powerpoint/2010/main" val="2761038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1406E05-0F7B-441C-BEA6-37AA17A3256B}" type="slidenum">
              <a:rPr lang="en-IN" smtClean="0"/>
              <a:t>42</a:t>
            </a:fld>
            <a:endParaRPr lang="en-IN" dirty="0"/>
          </a:p>
        </p:txBody>
      </p:sp>
    </p:spTree>
    <p:extLst>
      <p:ext uri="{BB962C8B-B14F-4D97-AF65-F5344CB8AC3E}">
        <p14:creationId xmlns:p14="http://schemas.microsoft.com/office/powerpoint/2010/main" val="2073679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1406E05-0F7B-441C-BEA6-37AA17A3256B}" type="slidenum">
              <a:rPr lang="en-IN" smtClean="0"/>
              <a:t>45</a:t>
            </a:fld>
            <a:endParaRPr lang="en-IN" dirty="0"/>
          </a:p>
        </p:txBody>
      </p:sp>
    </p:spTree>
    <p:extLst>
      <p:ext uri="{BB962C8B-B14F-4D97-AF65-F5344CB8AC3E}">
        <p14:creationId xmlns:p14="http://schemas.microsoft.com/office/powerpoint/2010/main" val="4016658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1406E05-0F7B-441C-BEA6-37AA17A3256B}" type="slidenum">
              <a:rPr lang="en-IN" smtClean="0"/>
              <a:t>46</a:t>
            </a:fld>
            <a:endParaRPr lang="en-IN" dirty="0"/>
          </a:p>
        </p:txBody>
      </p:sp>
    </p:spTree>
    <p:extLst>
      <p:ext uri="{BB962C8B-B14F-4D97-AF65-F5344CB8AC3E}">
        <p14:creationId xmlns:p14="http://schemas.microsoft.com/office/powerpoint/2010/main" val="4016658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044469-7FBE-42B2-BA42-FD14537C14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B3D5A4FE-58DB-40F5-873E-E4D7DC465E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1CD94F17-F39A-45EE-9DD9-6F6A8CE2030B}"/>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5" name="Footer Placeholder 4">
            <a:extLst>
              <a:ext uri="{FF2B5EF4-FFF2-40B4-BE49-F238E27FC236}">
                <a16:creationId xmlns="" xmlns:a16="http://schemas.microsoft.com/office/drawing/2014/main" id="{A211B083-F3D3-4122-AC45-B14BD123CED3}"/>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 xmlns:a16="http://schemas.microsoft.com/office/drawing/2014/main" id="{72ACD162-F29A-46A7-82BD-F0B86498D216}"/>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1456212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744D58F-C2D5-44E7-AAAC-CECAC2F2924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74B837E5-226E-47EE-BD2F-38D8CD4AD9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48CB9777-FE3D-4F98-9B96-D2818ECEFD6C}"/>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5" name="Footer Placeholder 4">
            <a:extLst>
              <a:ext uri="{FF2B5EF4-FFF2-40B4-BE49-F238E27FC236}">
                <a16:creationId xmlns="" xmlns:a16="http://schemas.microsoft.com/office/drawing/2014/main" id="{95DF4110-4B7C-4368-BBAF-628710F9BA4C}"/>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 xmlns:a16="http://schemas.microsoft.com/office/drawing/2014/main" id="{854AA1BA-1239-48F4-A9CB-6A3380411437}"/>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2098115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8881C6-2141-4C8F-A96C-82F7262401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6BE9278D-336C-4384-8D5C-49E0C01B73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E5DFBF7-41C1-438E-A77D-F22859B70728}"/>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5" name="Footer Placeholder 4">
            <a:extLst>
              <a:ext uri="{FF2B5EF4-FFF2-40B4-BE49-F238E27FC236}">
                <a16:creationId xmlns="" xmlns:a16="http://schemas.microsoft.com/office/drawing/2014/main" id="{5000A58A-988E-4A62-B741-59470D6D41EB}"/>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 xmlns:a16="http://schemas.microsoft.com/office/drawing/2014/main" id="{793B22F7-0A42-4BBC-BE7C-7F13829B31EB}"/>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575360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E06AA7-C275-451A-AE30-E902D3FE178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4E5FFFC3-1446-4083-A054-7261746A44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17B96E51-04AB-4FC9-90E9-E64BC21BCE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CD886C3F-44ED-4B3E-824E-E58F21DDB9E4}"/>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6" name="Footer Placeholder 5">
            <a:extLst>
              <a:ext uri="{FF2B5EF4-FFF2-40B4-BE49-F238E27FC236}">
                <a16:creationId xmlns="" xmlns:a16="http://schemas.microsoft.com/office/drawing/2014/main" id="{E867AFF9-492A-421D-8E52-C64C9F645A16}"/>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 xmlns:a16="http://schemas.microsoft.com/office/drawing/2014/main" id="{ED34E1B6-84D7-410C-8EE3-48FFB0216845}"/>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686874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DF19C5-035A-4593-AFA5-42631FCFFDD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370431F8-4BC0-4242-B003-F2FF7C40A7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342AE64D-AB8A-4BBF-8448-74F75A2846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CE39D988-08AB-40BE-BD19-627FB2348B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E0748BBA-4F38-4F09-8B64-AEEF6F109E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0FB4E956-05EC-4801-BD4D-490FAA7F5727}"/>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8" name="Footer Placeholder 7">
            <a:extLst>
              <a:ext uri="{FF2B5EF4-FFF2-40B4-BE49-F238E27FC236}">
                <a16:creationId xmlns="" xmlns:a16="http://schemas.microsoft.com/office/drawing/2014/main" id="{70D7ABC2-A21D-4098-A3E0-1DB8B040BEA4}"/>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 xmlns:a16="http://schemas.microsoft.com/office/drawing/2014/main" id="{0DD80E95-769D-46AA-9BBA-0D9B96D567C2}"/>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2265768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DD3002-5B5D-4EB8-B81A-6928B92EF2A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2688C22C-0141-468A-B16E-53315F99537C}"/>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4" name="Footer Placeholder 3">
            <a:extLst>
              <a:ext uri="{FF2B5EF4-FFF2-40B4-BE49-F238E27FC236}">
                <a16:creationId xmlns="" xmlns:a16="http://schemas.microsoft.com/office/drawing/2014/main" id="{EE8FDA7B-4154-4D20-AEFE-B885F99DF5FC}"/>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 xmlns:a16="http://schemas.microsoft.com/office/drawing/2014/main" id="{48C26954-A20A-4A46-96E0-323798B85460}"/>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380424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B179FA94-364C-458C-A2A8-929474C826D0}"/>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3" name="Footer Placeholder 2">
            <a:extLst>
              <a:ext uri="{FF2B5EF4-FFF2-40B4-BE49-F238E27FC236}">
                <a16:creationId xmlns="" xmlns:a16="http://schemas.microsoft.com/office/drawing/2014/main" id="{5E2FFF17-ED7C-40E5-BAB9-B59A758C4F32}"/>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 xmlns:a16="http://schemas.microsoft.com/office/drawing/2014/main" id="{62C59FC2-FD4B-4F65-B709-E60E1B14BA24}"/>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3454266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572A82-231B-41C2-B504-49C016FB2F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7B7A2DED-584B-4BBF-94AF-9D31085923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E880C5E2-534A-4334-9EF3-CD64724EE7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02E328E-C869-4BFD-BBA2-F5BDD9114B42}"/>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6" name="Footer Placeholder 5">
            <a:extLst>
              <a:ext uri="{FF2B5EF4-FFF2-40B4-BE49-F238E27FC236}">
                <a16:creationId xmlns="" xmlns:a16="http://schemas.microsoft.com/office/drawing/2014/main" id="{453B6370-10D3-47AC-AE52-C8A3E05FC875}"/>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 xmlns:a16="http://schemas.microsoft.com/office/drawing/2014/main" id="{10054C26-874C-45B9-8741-636DB965E2EA}"/>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2276920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32FC12-5BB1-4504-B0EE-ADB086E8E2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BBAA49E8-FA54-45EC-B00E-94688E6454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 xmlns:a16="http://schemas.microsoft.com/office/drawing/2014/main" id="{B6324D55-4559-43B4-8814-BACEB900D0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6F64C90-9DA1-48A5-BF50-A1AD0EF14157}"/>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6" name="Footer Placeholder 5">
            <a:extLst>
              <a:ext uri="{FF2B5EF4-FFF2-40B4-BE49-F238E27FC236}">
                <a16:creationId xmlns="" xmlns:a16="http://schemas.microsoft.com/office/drawing/2014/main" id="{2A7DB96A-D8F2-43D6-B8BB-D5F371B77960}"/>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 xmlns:a16="http://schemas.microsoft.com/office/drawing/2014/main" id="{1E29A8D0-3C8E-48CC-B282-6D635D0B782C}"/>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1077053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CB276AC-8CA7-4426-A39E-F97661898DE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7F4106FB-D5E0-4DA8-B0C6-ACA71A58E6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66F6D70C-9186-4497-9369-2E7145E724ED}"/>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5" name="Footer Placeholder 4">
            <a:extLst>
              <a:ext uri="{FF2B5EF4-FFF2-40B4-BE49-F238E27FC236}">
                <a16:creationId xmlns="" xmlns:a16="http://schemas.microsoft.com/office/drawing/2014/main" id="{9E04FD28-4EC6-4CDE-A495-CE916C36CFE4}"/>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 xmlns:a16="http://schemas.microsoft.com/office/drawing/2014/main" id="{AE81A4FD-5C18-45E4-8D85-014926221B5B}"/>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270451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87FD1464-ABA4-4427-BB26-45DA1464D8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EFC4E5BD-A242-43A5-ABB9-E9230711CD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DDFFBF20-02E9-4D47-A8CC-8B25A63882F2}"/>
              </a:ext>
            </a:extLst>
          </p:cNvPr>
          <p:cNvSpPr>
            <a:spLocks noGrp="1"/>
          </p:cNvSpPr>
          <p:nvPr>
            <p:ph type="dt" sz="half" idx="10"/>
          </p:nvPr>
        </p:nvSpPr>
        <p:spPr/>
        <p:txBody>
          <a:bodyPr/>
          <a:lstStyle/>
          <a:p>
            <a:fld id="{1CDC78A1-BCF3-4D8A-8CF4-957FADBFBD0A}" type="datetimeFigureOut">
              <a:rPr lang="en-IN" smtClean="0"/>
              <a:t>03-12-2025</a:t>
            </a:fld>
            <a:endParaRPr lang="en-IN" dirty="0"/>
          </a:p>
        </p:txBody>
      </p:sp>
      <p:sp>
        <p:nvSpPr>
          <p:cNvPr id="5" name="Footer Placeholder 4">
            <a:extLst>
              <a:ext uri="{FF2B5EF4-FFF2-40B4-BE49-F238E27FC236}">
                <a16:creationId xmlns="" xmlns:a16="http://schemas.microsoft.com/office/drawing/2014/main" id="{B68B3FDE-2856-4745-8805-170FB5D7870F}"/>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 xmlns:a16="http://schemas.microsoft.com/office/drawing/2014/main" id="{95175725-B3D7-4810-B560-C847BFC873E4}"/>
              </a:ext>
            </a:extLst>
          </p:cNvPr>
          <p:cNvSpPr>
            <a:spLocks noGrp="1"/>
          </p:cNvSpPr>
          <p:nvPr>
            <p:ph type="sldNum" sz="quarter" idx="12"/>
          </p:nvPr>
        </p:nvSpPr>
        <p:spPr/>
        <p:txBody>
          <a:bodyPr/>
          <a:lstStyle/>
          <a:p>
            <a:fld id="{11B701D3-6166-4A5E-A6A8-7479E8E73541}" type="slidenum">
              <a:rPr lang="en-IN" smtClean="0"/>
              <a:t>‹#›</a:t>
            </a:fld>
            <a:endParaRPr lang="en-IN" dirty="0"/>
          </a:p>
        </p:txBody>
      </p:sp>
    </p:spTree>
    <p:extLst>
      <p:ext uri="{BB962C8B-B14F-4D97-AF65-F5344CB8AC3E}">
        <p14:creationId xmlns:p14="http://schemas.microsoft.com/office/powerpoint/2010/main" val="4101719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0EFFB0B-417F-4AD0-A09E-53D09B9644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F7A8DB66-3326-4CFD-ACDF-B119D84D68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8428EDFB-C616-4F55-8093-DDCF7CA89A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DC78A1-BCF3-4D8A-8CF4-957FADBFBD0A}" type="datetimeFigureOut">
              <a:rPr lang="en-IN" smtClean="0"/>
              <a:t>03-12-2025</a:t>
            </a:fld>
            <a:endParaRPr lang="en-IN" dirty="0"/>
          </a:p>
        </p:txBody>
      </p:sp>
      <p:sp>
        <p:nvSpPr>
          <p:cNvPr id="5" name="Footer Placeholder 4">
            <a:extLst>
              <a:ext uri="{FF2B5EF4-FFF2-40B4-BE49-F238E27FC236}">
                <a16:creationId xmlns="" xmlns:a16="http://schemas.microsoft.com/office/drawing/2014/main" id="{53D1B70E-CBF2-463A-B686-A212D2F727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 xmlns:a16="http://schemas.microsoft.com/office/drawing/2014/main" id="{156844D1-D229-448B-8E73-E070C13327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B701D3-6166-4A5E-A6A8-7479E8E73541}" type="slidenum">
              <a:rPr lang="en-IN" smtClean="0"/>
              <a:t>‹#›</a:t>
            </a:fld>
            <a:endParaRPr lang="en-IN" dirty="0"/>
          </a:p>
        </p:txBody>
      </p:sp>
    </p:spTree>
    <p:extLst>
      <p:ext uri="{BB962C8B-B14F-4D97-AF65-F5344CB8AC3E}">
        <p14:creationId xmlns:p14="http://schemas.microsoft.com/office/powerpoint/2010/main" val="2428105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jp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8.jpeg"/><Relationship Id="rId5" Type="http://schemas.microsoft.com/office/2007/relationships/hdphoto" Target="../media/hdphoto1.wdp"/><Relationship Id="rId10" Type="http://schemas.openxmlformats.org/officeDocument/2006/relationships/image" Target="../media/image7.jpeg"/><Relationship Id="rId4" Type="http://schemas.openxmlformats.org/officeDocument/2006/relationships/image" Target="../media/image2.pn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2.jp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jp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44.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38.jp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eg"/><Relationship Id="rId3" Type="http://schemas.openxmlformats.org/officeDocument/2006/relationships/image" Target="../media/image53.jpeg"/><Relationship Id="rId7" Type="http://schemas.openxmlformats.org/officeDocument/2006/relationships/image" Target="../media/image57.jpeg"/><Relationship Id="rId12" Type="http://schemas.openxmlformats.org/officeDocument/2006/relationships/image" Target="../media/image62.jpeg"/><Relationship Id="rId17" Type="http://schemas.openxmlformats.org/officeDocument/2006/relationships/image" Target="../media/image67.jpeg"/><Relationship Id="rId2" Type="http://schemas.openxmlformats.org/officeDocument/2006/relationships/image" Target="../media/image52.jpg"/><Relationship Id="rId16" Type="http://schemas.openxmlformats.org/officeDocument/2006/relationships/image" Target="../media/image66.jpeg"/><Relationship Id="rId1" Type="http://schemas.openxmlformats.org/officeDocument/2006/relationships/slideLayout" Target="../slideLayouts/slideLayout7.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5.jpeg"/><Relationship Id="rId15" Type="http://schemas.openxmlformats.org/officeDocument/2006/relationships/image" Target="../media/image65.jpeg"/><Relationship Id="rId10" Type="http://schemas.openxmlformats.org/officeDocument/2006/relationships/image" Target="../media/image60.jpeg"/><Relationship Id="rId4" Type="http://schemas.openxmlformats.org/officeDocument/2006/relationships/image" Target="../media/image54.jpeg"/><Relationship Id="rId9" Type="http://schemas.openxmlformats.org/officeDocument/2006/relationships/image" Target="../media/image59.jpeg"/><Relationship Id="rId14" Type="http://schemas.openxmlformats.org/officeDocument/2006/relationships/image" Target="../media/image64.jpeg"/></Relationships>
</file>

<file path=ppt/slides/_rels/slide28.xml.rels><?xml version="1.0" encoding="UTF-8" standalone="yes"?>
<Relationships xmlns="http://schemas.openxmlformats.org/package/2006/relationships"><Relationship Id="rId8" Type="http://schemas.openxmlformats.org/officeDocument/2006/relationships/image" Target="../media/image72.jpeg"/><Relationship Id="rId13" Type="http://schemas.openxmlformats.org/officeDocument/2006/relationships/image" Target="../media/image77.jpeg"/><Relationship Id="rId3" Type="http://schemas.openxmlformats.org/officeDocument/2006/relationships/image" Target="../media/image52.jpg"/><Relationship Id="rId7" Type="http://schemas.openxmlformats.org/officeDocument/2006/relationships/image" Target="../media/image71.jpeg"/><Relationship Id="rId12" Type="http://schemas.openxmlformats.org/officeDocument/2006/relationships/image" Target="../media/image76.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s>
</file>

<file path=ppt/slides/_rels/slide2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78.jpg"/><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3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g"/><Relationship Id="rId1" Type="http://schemas.openxmlformats.org/officeDocument/2006/relationships/slideLayout" Target="../slideLayouts/slideLayout1.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3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image" Target="../media/image85.jpg"/><Relationship Id="rId1" Type="http://schemas.openxmlformats.org/officeDocument/2006/relationships/slideLayout" Target="../slideLayouts/slideLayout1.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34.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image" Target="../media/image38.jpg"/><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3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104.jpeg"/><Relationship Id="rId4" Type="http://schemas.openxmlformats.org/officeDocument/2006/relationships/image" Target="../media/image103.jpeg"/></Relationships>
</file>

<file path=ppt/slides/_rels/slide3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38.jp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106.jpeg"/></Relationships>
</file>

<file path=ppt/slides/_rels/slide3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109.jpeg"/><Relationship Id="rId4" Type="http://schemas.openxmlformats.org/officeDocument/2006/relationships/image" Target="../media/image108.jpeg"/></Relationships>
</file>

<file path=ppt/slides/_rels/slide3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112.jpeg"/><Relationship Id="rId4" Type="http://schemas.openxmlformats.org/officeDocument/2006/relationships/image" Target="../media/image111.jpeg"/></Relationships>
</file>

<file path=ppt/slides/_rels/slide39.xml.rels><?xml version="1.0" encoding="UTF-8" standalone="yes"?>
<Relationships xmlns="http://schemas.openxmlformats.org/package/2006/relationships"><Relationship Id="rId8" Type="http://schemas.openxmlformats.org/officeDocument/2006/relationships/image" Target="../media/image118.jpeg"/><Relationship Id="rId13" Type="http://schemas.openxmlformats.org/officeDocument/2006/relationships/image" Target="../media/image123.png"/><Relationship Id="rId3" Type="http://schemas.openxmlformats.org/officeDocument/2006/relationships/image" Target="../media/image113.jpeg"/><Relationship Id="rId7" Type="http://schemas.openxmlformats.org/officeDocument/2006/relationships/image" Target="../media/image117.jpeg"/><Relationship Id="rId12" Type="http://schemas.openxmlformats.org/officeDocument/2006/relationships/image" Target="../media/image122.png"/><Relationship Id="rId17" Type="http://schemas.openxmlformats.org/officeDocument/2006/relationships/image" Target="../media/image127.jpeg"/><Relationship Id="rId2" Type="http://schemas.openxmlformats.org/officeDocument/2006/relationships/image" Target="../media/image38.jpg"/><Relationship Id="rId16" Type="http://schemas.openxmlformats.org/officeDocument/2006/relationships/image" Target="../media/image126.jpeg"/><Relationship Id="rId1" Type="http://schemas.openxmlformats.org/officeDocument/2006/relationships/slideLayout" Target="../slideLayouts/slideLayout1.xml"/><Relationship Id="rId6" Type="http://schemas.openxmlformats.org/officeDocument/2006/relationships/image" Target="../media/image116.jpeg"/><Relationship Id="rId11" Type="http://schemas.openxmlformats.org/officeDocument/2006/relationships/image" Target="../media/image121.png"/><Relationship Id="rId5" Type="http://schemas.openxmlformats.org/officeDocument/2006/relationships/image" Target="../media/image115.jpeg"/><Relationship Id="rId15" Type="http://schemas.openxmlformats.org/officeDocument/2006/relationships/image" Target="../media/image125.png"/><Relationship Id="rId10" Type="http://schemas.openxmlformats.org/officeDocument/2006/relationships/image" Target="../media/image120.png"/><Relationship Id="rId4" Type="http://schemas.openxmlformats.org/officeDocument/2006/relationships/image" Target="../media/image114.jpeg"/><Relationship Id="rId9" Type="http://schemas.openxmlformats.org/officeDocument/2006/relationships/image" Target="../media/image119.png"/><Relationship Id="rId14" Type="http://schemas.openxmlformats.org/officeDocument/2006/relationships/image" Target="../media/image124.png"/></Relationships>
</file>

<file path=ppt/slides/_rels/slide40.xml.rels><?xml version="1.0" encoding="UTF-8" standalone="yes"?>
<Relationships xmlns="http://schemas.openxmlformats.org/package/2006/relationships"><Relationship Id="rId3" Type="http://schemas.openxmlformats.org/officeDocument/2006/relationships/image" Target="../media/image128.jpeg"/><Relationship Id="rId7" Type="http://schemas.openxmlformats.org/officeDocument/2006/relationships/image" Target="../media/image132.jpeg"/><Relationship Id="rId2" Type="http://schemas.openxmlformats.org/officeDocument/2006/relationships/image" Target="../media/image38.jpg"/><Relationship Id="rId1" Type="http://schemas.openxmlformats.org/officeDocument/2006/relationships/slideLayout" Target="../slideLayouts/slideLayout1.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eg"/></Relationships>
</file>

<file path=ppt/slides/_rels/slide41.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133.jpeg"/><Relationship Id="rId7" Type="http://schemas.openxmlformats.org/officeDocument/2006/relationships/image" Target="../media/image137.jpeg"/><Relationship Id="rId2" Type="http://schemas.openxmlformats.org/officeDocument/2006/relationships/image" Target="../media/image38.jpg"/><Relationship Id="rId1" Type="http://schemas.openxmlformats.org/officeDocument/2006/relationships/slideLayout" Target="../slideLayouts/slideLayout1.xml"/><Relationship Id="rId6" Type="http://schemas.openxmlformats.org/officeDocument/2006/relationships/image" Target="../media/image136.jpeg"/><Relationship Id="rId5" Type="http://schemas.openxmlformats.org/officeDocument/2006/relationships/image" Target="../media/image135.jpeg"/><Relationship Id="rId10" Type="http://schemas.openxmlformats.org/officeDocument/2006/relationships/image" Target="../media/image140.jpeg"/><Relationship Id="rId4" Type="http://schemas.openxmlformats.org/officeDocument/2006/relationships/image" Target="../media/image134.jpeg"/><Relationship Id="rId9" Type="http://schemas.openxmlformats.org/officeDocument/2006/relationships/image" Target="../media/image139.jpeg"/></Relationships>
</file>

<file path=ppt/slides/_rels/slide42.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2.jpeg"/></Relationships>
</file>

<file path=ppt/slides/_rels/slide43.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5.jpeg"/></Relationships>
</file>

<file path=ppt/slides/_rels/slide46.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5.jpeg"/></Relationships>
</file>

<file path=ppt/slides/_rels/slide4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4.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4.jpg"/><Relationship Id="rId1" Type="http://schemas.openxmlformats.org/officeDocument/2006/relationships/slideLayout" Target="../slideLayouts/slideLayout1.xml"/><Relationship Id="rId4" Type="http://schemas.openxmlformats.org/officeDocument/2006/relationships/image" Target="../media/image148.jpeg"/></Relationships>
</file>

<file path=ppt/slides/_rels/slide4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4.jpg"/><Relationship Id="rId1" Type="http://schemas.openxmlformats.org/officeDocument/2006/relationships/slideLayout" Target="../slideLayouts/slideLayout1.xml"/><Relationship Id="rId5" Type="http://schemas.openxmlformats.org/officeDocument/2006/relationships/image" Target="../media/image150.jpeg"/><Relationship Id="rId4" Type="http://schemas.microsoft.com/office/2007/relationships/hdphoto" Target="../media/hdphoto4.wdp"/></Relationships>
</file>

<file path=ppt/slides/_rels/slide5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44.jpg"/><Relationship Id="rId1" Type="http://schemas.openxmlformats.org/officeDocument/2006/relationships/slideLayout" Target="../slideLayouts/slideLayout1.xml"/><Relationship Id="rId5" Type="http://schemas.openxmlformats.org/officeDocument/2006/relationships/image" Target="../media/image152.jpeg"/><Relationship Id="rId4" Type="http://schemas.microsoft.com/office/2007/relationships/hdphoto" Target="../media/hdphoto5.wdp"/></Relationships>
</file>

<file path=ppt/slides/_rels/slide51.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44.jpg"/><Relationship Id="rId1" Type="http://schemas.openxmlformats.org/officeDocument/2006/relationships/slideLayout" Target="../slideLayouts/slideLayout1.xml"/><Relationship Id="rId5" Type="http://schemas.openxmlformats.org/officeDocument/2006/relationships/image" Target="../media/image152.jpeg"/><Relationship Id="rId4" Type="http://schemas.microsoft.com/office/2007/relationships/hdphoto" Target="../media/hdphoto5.wdp"/></Relationships>
</file>

<file path=ppt/slides/_rels/slide52.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g"/><Relationship Id="rId1" Type="http://schemas.openxmlformats.org/officeDocument/2006/relationships/slideLayout" Target="../slideLayouts/slideLayout1.xml"/><Relationship Id="rId4" Type="http://schemas.openxmlformats.org/officeDocument/2006/relationships/image" Target="../media/image157.jpeg"/></Relationships>
</file>

<file path=ppt/slides/_rels/slide5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161.jpeg"/><Relationship Id="rId4" Type="http://schemas.openxmlformats.org/officeDocument/2006/relationships/image" Target="../media/image160.jpeg"/></Relationships>
</file>

<file path=ppt/slides/_rels/slide6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38.jpg"/><Relationship Id="rId1" Type="http://schemas.openxmlformats.org/officeDocument/2006/relationships/slideLayout" Target="../slideLayouts/slideLayout1.xml"/><Relationship Id="rId6" Type="http://schemas.openxmlformats.org/officeDocument/2006/relationships/image" Target="../media/image165.jpeg"/><Relationship Id="rId5" Type="http://schemas.openxmlformats.org/officeDocument/2006/relationships/image" Target="../media/image164.jpeg"/><Relationship Id="rId4" Type="http://schemas.openxmlformats.org/officeDocument/2006/relationships/image" Target="../media/image163.jpeg"/></Relationships>
</file>

<file path=ppt/slides/_rels/slide64.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38.jpg"/><Relationship Id="rId1" Type="http://schemas.openxmlformats.org/officeDocument/2006/relationships/slideLayout" Target="../slideLayouts/slideLayout1.xml"/><Relationship Id="rId4" Type="http://schemas.openxmlformats.org/officeDocument/2006/relationships/image" Target="../media/image167.jpeg"/></Relationships>
</file>

<file path=ppt/slides/_rels/slide6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170.jpeg"/><Relationship Id="rId4" Type="http://schemas.openxmlformats.org/officeDocument/2006/relationships/image" Target="../media/image169.jpeg"/></Relationships>
</file>

<file path=ppt/slides/_rels/slide6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73.jpeg"/><Relationship Id="rId5" Type="http://schemas.openxmlformats.org/officeDocument/2006/relationships/image" Target="../media/image172.jpeg"/><Relationship Id="rId4" Type="http://schemas.openxmlformats.org/officeDocument/2006/relationships/image" Target="../media/image171.jpeg"/></Relationships>
</file>

<file path=ppt/slides/_rels/slide69.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38.jpg"/><Relationship Id="rId1" Type="http://schemas.openxmlformats.org/officeDocument/2006/relationships/slideLayout" Target="../slideLayouts/slideLayout1.xml"/><Relationship Id="rId4" Type="http://schemas.openxmlformats.org/officeDocument/2006/relationships/image" Target="../media/image171.jpeg"/></Relationships>
</file>

<file path=ppt/slides/_rels/slide70.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177.jpeg"/><Relationship Id="rId4" Type="http://schemas.openxmlformats.org/officeDocument/2006/relationships/image" Target="../media/image176.jpeg"/></Relationships>
</file>

<file path=ppt/slides/_rels/slide7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2" name="TextBox 1"/>
          <p:cNvSpPr txBox="1"/>
          <p:nvPr/>
        </p:nvSpPr>
        <p:spPr>
          <a:xfrm>
            <a:off x="4007225" y="32824"/>
            <a:ext cx="8184776" cy="1361911"/>
          </a:xfrm>
          <a:prstGeom prst="rect">
            <a:avLst/>
          </a:prstGeom>
          <a:noFill/>
          <a:ln w="28575">
            <a:solidFill>
              <a:schemeClr val="tx1"/>
            </a:solidFill>
          </a:ln>
          <a:effectLst>
            <a:glow rad="139700">
              <a:schemeClr val="accent2">
                <a:satMod val="175000"/>
                <a:alpha val="40000"/>
              </a:schemeClr>
            </a:glow>
          </a:effectLst>
        </p:spPr>
        <p:txBody>
          <a:bodyPr wrap="square" rtlCol="0">
            <a:spAutoFit/>
          </a:bodyPr>
          <a:lstStyle/>
          <a:p>
            <a:pPr algn="ctr"/>
            <a:r>
              <a:rPr lang="en-IN" sz="4800" b="1" dirty="0" smtClean="0">
                <a:solidFill>
                  <a:srgbClr val="000099"/>
                </a:solidFill>
                <a:latin typeface="Bernard MT Condensed" pitchFamily="18" charset="0"/>
              </a:rPr>
              <a:t>TSPS BYTES</a:t>
            </a:r>
          </a:p>
          <a:p>
            <a:pPr algn="ctr"/>
            <a:r>
              <a:rPr lang="en-US" sz="2400" b="1" dirty="0" smtClean="0">
                <a:solidFill>
                  <a:srgbClr val="000099"/>
                </a:solidFill>
                <a:latin typeface="Arial Black" pitchFamily="34" charset="0"/>
              </a:rPr>
              <a:t>September to December 2025</a:t>
            </a:r>
            <a:endParaRPr lang="en-IN" sz="2800" b="1" dirty="0">
              <a:solidFill>
                <a:srgbClr val="000099"/>
              </a:solidFill>
              <a:latin typeface="Arial Black" pitchFamily="34" charset="0"/>
            </a:endParaRPr>
          </a:p>
          <a:p>
            <a:endParaRPr lang="en-IN" sz="1050" dirty="0">
              <a:latin typeface="Arial Black" pitchFamily="34" charset="0"/>
            </a:endParaRPr>
          </a:p>
        </p:txBody>
      </p:sp>
      <p:pic>
        <p:nvPicPr>
          <p:cNvPr id="1028" name="Picture 4" descr="C:\Users\user\Desktop\Capture.PN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7574" y="32824"/>
            <a:ext cx="4114799" cy="39545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C:\Users\user\Downloads\WhatsApp Image 2025-11-26 at 10.06.26 AM.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83983" y="3964361"/>
            <a:ext cx="2127654" cy="27824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4" descr="C:\Users\user\AppData\Local\Temp\Rar$DIa0.121\WhatsApp Image 2025-11-26 at 10.06.26 AM (3).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43047" y="3806485"/>
            <a:ext cx="3738281" cy="30515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C:\Users\user\AppData\Local\Temp\Rar$DIa0.404\WhatsApp Image 2025-11-26 at 10.06.26 AM (8).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11637" y="3896331"/>
            <a:ext cx="2843274" cy="28678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C:\Users\user\AppData\Local\Temp\Rar$DIa0.612\WhatsApp Image 2025-11-26 at 10.06.26 AM (7).jpe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7574" y="3878915"/>
            <a:ext cx="3307975" cy="29790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0" descr="C:\Users\user\AppData\Local\Temp\Rar$DIa0.936\WhatsApp Image 2025-11-26 at 10.06.26 AM (2).jpe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27894" y="1394734"/>
            <a:ext cx="4057260" cy="24117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 name="Picture 2" descr="C:\Users\user\AppData\Local\Temp\Rar$DIa0.299\WhatsApp Image 2025-11-26 at 10.06.26 AM (1).jpe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114799" y="1458328"/>
            <a:ext cx="3792071" cy="23481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413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sp>
        <p:nvSpPr>
          <p:cNvPr id="3" name="TextBox 2"/>
          <p:cNvSpPr txBox="1"/>
          <p:nvPr/>
        </p:nvSpPr>
        <p:spPr>
          <a:xfrm>
            <a:off x="2751778" y="460688"/>
            <a:ext cx="9264413" cy="1015663"/>
          </a:xfrm>
          <a:prstGeom prst="rect">
            <a:avLst/>
          </a:prstGeom>
          <a:noFill/>
        </p:spPr>
        <p:txBody>
          <a:bodyPr wrap="square" rtlCol="0">
            <a:spAutoFit/>
          </a:bodyPr>
          <a:lstStyle/>
          <a:p>
            <a:r>
              <a:rPr lang="en-US" sz="2000" dirty="0">
                <a:solidFill>
                  <a:srgbClr val="7030A0"/>
                </a:solidFill>
                <a:latin typeface="Bookman Old Style" pitchFamily="18" charset="0"/>
              </a:rPr>
              <a:t>To build a solid foundation for the E</a:t>
            </a:r>
            <a:r>
              <a:rPr lang="en-US" sz="2000" dirty="0" smtClean="0">
                <a:solidFill>
                  <a:srgbClr val="7030A0"/>
                </a:solidFill>
                <a:latin typeface="Bookman Old Style" pitchFamily="18" charset="0"/>
              </a:rPr>
              <a:t>ducational</a:t>
            </a:r>
            <a:r>
              <a:rPr lang="en-US" sz="2000" dirty="0">
                <a:solidFill>
                  <a:srgbClr val="7030A0"/>
                </a:solidFill>
                <a:latin typeface="Bookman Old Style" pitchFamily="18" charset="0"/>
              </a:rPr>
              <a:t>, </a:t>
            </a:r>
            <a:r>
              <a:rPr lang="en-US" sz="2000" dirty="0" smtClean="0">
                <a:solidFill>
                  <a:srgbClr val="7030A0"/>
                </a:solidFill>
                <a:latin typeface="Bookman Old Style" pitchFamily="18" charset="0"/>
              </a:rPr>
              <a:t>Mental, Physical,  Spiritual </a:t>
            </a:r>
            <a:r>
              <a:rPr lang="en-US" sz="2000" dirty="0">
                <a:solidFill>
                  <a:srgbClr val="7030A0"/>
                </a:solidFill>
                <a:latin typeface="Bookman Old Style" pitchFamily="18" charset="0"/>
              </a:rPr>
              <a:t>growth in all walks of </a:t>
            </a:r>
            <a:r>
              <a:rPr lang="en-US" sz="2000" dirty="0" smtClean="0">
                <a:solidFill>
                  <a:srgbClr val="7030A0"/>
                </a:solidFill>
                <a:latin typeface="Bookman Old Style" pitchFamily="18" charset="0"/>
              </a:rPr>
              <a:t>life for children who further become responsible</a:t>
            </a:r>
            <a:r>
              <a:rPr lang="en-US" sz="2000" dirty="0">
                <a:solidFill>
                  <a:srgbClr val="7030A0"/>
                </a:solidFill>
                <a:latin typeface="Bookman Old Style" pitchFamily="18" charset="0"/>
              </a:rPr>
              <a:t>, trustworthy and </a:t>
            </a:r>
            <a:r>
              <a:rPr lang="en-IN" sz="2000" dirty="0" smtClean="0">
                <a:solidFill>
                  <a:srgbClr val="7030A0"/>
                </a:solidFill>
                <a:latin typeface="Bookman Old Style" pitchFamily="18" charset="0"/>
              </a:rPr>
              <a:t>reliable citizens </a:t>
            </a:r>
            <a:r>
              <a:rPr lang="en-US" sz="2000" dirty="0" smtClean="0">
                <a:solidFill>
                  <a:srgbClr val="7030A0"/>
                </a:solidFill>
                <a:latin typeface="Bookman Old Style" pitchFamily="18" charset="0"/>
              </a:rPr>
              <a:t>of society.</a:t>
            </a:r>
            <a:endParaRPr lang="en-IN" sz="2000" dirty="0">
              <a:solidFill>
                <a:srgbClr val="7030A0"/>
              </a:solidFill>
              <a:latin typeface="Bookman Old Style" pitchFamily="18" charset="0"/>
            </a:endParaRPr>
          </a:p>
        </p:txBody>
      </p:sp>
      <p:sp>
        <p:nvSpPr>
          <p:cNvPr id="4" name="Rectangle 3"/>
          <p:cNvSpPr/>
          <p:nvPr/>
        </p:nvSpPr>
        <p:spPr>
          <a:xfrm>
            <a:off x="863597" y="1809726"/>
            <a:ext cx="9513459" cy="2554545"/>
          </a:xfrm>
          <a:prstGeom prst="rect">
            <a:avLst/>
          </a:prstGeom>
        </p:spPr>
        <p:txBody>
          <a:bodyPr wrap="square">
            <a:spAutoFit/>
          </a:bodyPr>
          <a:lstStyle/>
          <a:p>
            <a:pPr marL="342900" indent="-342900">
              <a:defRPr/>
            </a:pPr>
            <a:r>
              <a:rPr lang="en-US" sz="2000" dirty="0" smtClean="0">
                <a:solidFill>
                  <a:srgbClr val="7030A0"/>
                </a:solidFill>
                <a:latin typeface="Bookman Old Style" pitchFamily="18" charset="0"/>
              </a:rPr>
              <a:t>We believe </a:t>
            </a:r>
            <a:r>
              <a:rPr lang="en-US" sz="2000" dirty="0">
                <a:solidFill>
                  <a:srgbClr val="7030A0"/>
                </a:solidFill>
                <a:latin typeface="Bookman Old Style" pitchFamily="18" charset="0"/>
              </a:rPr>
              <a:t>that every individual child is creative and   enthusiastic;</a:t>
            </a:r>
          </a:p>
          <a:p>
            <a:pPr marL="342900" indent="-342900">
              <a:defRPr/>
            </a:pPr>
            <a:r>
              <a:rPr lang="en-US" sz="2000" dirty="0">
                <a:solidFill>
                  <a:srgbClr val="7030A0"/>
                </a:solidFill>
                <a:latin typeface="Bookman Old Style" pitchFamily="18" charset="0"/>
              </a:rPr>
              <a:t>hence, our mission is to develop these youngsters with active and</a:t>
            </a:r>
          </a:p>
          <a:p>
            <a:pPr marL="342900" indent="-342900">
              <a:defRPr/>
            </a:pPr>
            <a:r>
              <a:rPr lang="en-US" sz="2000" dirty="0">
                <a:solidFill>
                  <a:srgbClr val="7030A0"/>
                </a:solidFill>
                <a:latin typeface="Bookman Old Style" pitchFamily="18" charset="0"/>
              </a:rPr>
              <a:t>creative minds with a sense of understanding and compassion for</a:t>
            </a:r>
          </a:p>
          <a:p>
            <a:pPr marL="342900" indent="-342900">
              <a:defRPr/>
            </a:pPr>
            <a:r>
              <a:rPr lang="en-US" sz="2000" dirty="0">
                <a:solidFill>
                  <a:srgbClr val="7030A0"/>
                </a:solidFill>
                <a:latin typeface="Bookman Old Style" pitchFamily="18" charset="0"/>
              </a:rPr>
              <a:t>others, with responsibility to create love and friendship within the</a:t>
            </a:r>
          </a:p>
          <a:p>
            <a:pPr marL="342900" indent="-342900">
              <a:defRPr/>
            </a:pPr>
            <a:r>
              <a:rPr lang="en-US" sz="2000" dirty="0">
                <a:solidFill>
                  <a:srgbClr val="7030A0"/>
                </a:solidFill>
                <a:latin typeface="Bookman Old Style" pitchFamily="18" charset="0"/>
              </a:rPr>
              <a:t>countrymen and with an aim to develop their holistic, spiritual,</a:t>
            </a:r>
          </a:p>
          <a:p>
            <a:pPr marL="342900" indent="-342900">
              <a:defRPr/>
            </a:pPr>
            <a:r>
              <a:rPr lang="en-US" sz="2000" dirty="0">
                <a:solidFill>
                  <a:srgbClr val="7030A0"/>
                </a:solidFill>
                <a:latin typeface="Bookman Old Style" pitchFamily="18" charset="0"/>
              </a:rPr>
              <a:t>moral, emotional and physical strengths, leadership and </a:t>
            </a:r>
            <a:r>
              <a:rPr lang="en-US" sz="2000" dirty="0" smtClean="0">
                <a:solidFill>
                  <a:srgbClr val="7030A0"/>
                </a:solidFill>
                <a:latin typeface="Bookman Old Style" pitchFamily="18" charset="0"/>
              </a:rPr>
              <a:t>personality</a:t>
            </a:r>
          </a:p>
          <a:p>
            <a:pPr marL="342900" indent="-342900">
              <a:defRPr/>
            </a:pPr>
            <a:r>
              <a:rPr lang="en-US" sz="2000" dirty="0" smtClean="0">
                <a:solidFill>
                  <a:srgbClr val="7030A0"/>
                </a:solidFill>
                <a:latin typeface="Bookman Old Style" pitchFamily="18" charset="0"/>
              </a:rPr>
              <a:t>development </a:t>
            </a:r>
            <a:r>
              <a:rPr lang="en-US" sz="2000" dirty="0">
                <a:solidFill>
                  <a:srgbClr val="7030A0"/>
                </a:solidFill>
                <a:latin typeface="Bookman Old Style" pitchFamily="18" charset="0"/>
              </a:rPr>
              <a:t>skills in </a:t>
            </a:r>
            <a:r>
              <a:rPr lang="en-IN" sz="2000" dirty="0">
                <a:solidFill>
                  <a:srgbClr val="7030A0"/>
                </a:solidFill>
                <a:latin typeface="Bookman Old Style" pitchFamily="18" charset="0"/>
              </a:rPr>
              <a:t>TS-</a:t>
            </a:r>
            <a:r>
              <a:rPr lang="en-IN" sz="2000" dirty="0" err="1">
                <a:solidFill>
                  <a:srgbClr val="7030A0"/>
                </a:solidFill>
                <a:latin typeface="Bookman Old Style" pitchFamily="18" charset="0"/>
              </a:rPr>
              <a:t>pians</a:t>
            </a:r>
            <a:endParaRPr lang="en-IN" sz="2000" dirty="0">
              <a:solidFill>
                <a:srgbClr val="7030A0"/>
              </a:solidFill>
              <a:latin typeface="Bookman Old Style" pitchFamily="18" charset="0"/>
            </a:endParaRPr>
          </a:p>
          <a:p>
            <a:pPr marL="342900" indent="-342900">
              <a:defRPr/>
            </a:pPr>
            <a:endParaRPr lang="en-US" sz="2000" dirty="0">
              <a:solidFill>
                <a:srgbClr val="7030A0"/>
              </a:solidFill>
              <a:latin typeface="Bookman Old Style" pitchFamily="18" charset="0"/>
            </a:endParaRPr>
          </a:p>
        </p:txBody>
      </p:sp>
      <p:sp>
        <p:nvSpPr>
          <p:cNvPr id="9" name="TextBox 8"/>
          <p:cNvSpPr txBox="1"/>
          <p:nvPr/>
        </p:nvSpPr>
        <p:spPr>
          <a:xfrm>
            <a:off x="2247761" y="4269233"/>
            <a:ext cx="9768430" cy="2554545"/>
          </a:xfrm>
          <a:prstGeom prst="rect">
            <a:avLst/>
          </a:prstGeom>
          <a:noFill/>
        </p:spPr>
        <p:txBody>
          <a:bodyPr wrap="square" rtlCol="0">
            <a:spAutoFit/>
          </a:bodyPr>
          <a:lstStyle/>
          <a:p>
            <a:pPr marL="342900" indent="-342900">
              <a:defRPr/>
            </a:pPr>
            <a:r>
              <a:rPr lang="en-US" sz="2000" dirty="0">
                <a:solidFill>
                  <a:srgbClr val="7030A0"/>
                </a:solidFill>
                <a:latin typeface="Bookman Old Style" pitchFamily="18" charset="0"/>
              </a:rPr>
              <a:t>The </a:t>
            </a:r>
            <a:r>
              <a:rPr lang="en-US" sz="2000" dirty="0" smtClean="0">
                <a:solidFill>
                  <a:srgbClr val="7030A0"/>
                </a:solidFill>
                <a:latin typeface="Bookman Old Style" pitchFamily="18" charset="0"/>
              </a:rPr>
              <a:t>objective </a:t>
            </a:r>
            <a:r>
              <a:rPr lang="en-US" sz="2000" dirty="0">
                <a:solidFill>
                  <a:srgbClr val="7030A0"/>
                </a:solidFill>
                <a:latin typeface="Bookman Old Style" pitchFamily="18" charset="0"/>
              </a:rPr>
              <a:t>of the school is prepare youth with </a:t>
            </a:r>
            <a:r>
              <a:rPr lang="en-US" sz="2000" dirty="0" smtClean="0">
                <a:solidFill>
                  <a:srgbClr val="7030A0"/>
                </a:solidFill>
                <a:latin typeface="Bookman Old Style" pitchFamily="18" charset="0"/>
              </a:rPr>
              <a:t>dynamic personalities,</a:t>
            </a:r>
          </a:p>
          <a:p>
            <a:pPr marL="342900" indent="-342900">
              <a:defRPr/>
            </a:pPr>
            <a:r>
              <a:rPr lang="en-US" sz="2000" dirty="0" smtClean="0">
                <a:solidFill>
                  <a:srgbClr val="7030A0"/>
                </a:solidFill>
                <a:latin typeface="Bookman Old Style" pitchFamily="18" charset="0"/>
              </a:rPr>
              <a:t>having </a:t>
            </a:r>
            <a:r>
              <a:rPr lang="en-US" sz="2000" dirty="0">
                <a:solidFill>
                  <a:srgbClr val="7030A0"/>
                </a:solidFill>
                <a:latin typeface="Bookman Old Style" pitchFamily="18" charset="0"/>
              </a:rPr>
              <a:t>a sense of adventure in them, humane in all their dealings (</a:t>
            </a:r>
            <a:r>
              <a:rPr lang="en-US" sz="2000" dirty="0" smtClean="0">
                <a:solidFill>
                  <a:srgbClr val="7030A0"/>
                </a:solidFill>
                <a:latin typeface="Bookman Old Style" pitchFamily="18" charset="0"/>
              </a:rPr>
              <a:t>and </a:t>
            </a:r>
          </a:p>
          <a:p>
            <a:pPr marL="342900" indent="-342900">
              <a:defRPr/>
            </a:pPr>
            <a:r>
              <a:rPr lang="en-US" sz="2000" dirty="0" smtClean="0">
                <a:solidFill>
                  <a:srgbClr val="7030A0"/>
                </a:solidFill>
                <a:latin typeface="Bookman Old Style" pitchFamily="18" charset="0"/>
              </a:rPr>
              <a:t>just </a:t>
            </a:r>
            <a:r>
              <a:rPr lang="en-US" sz="2000" dirty="0">
                <a:solidFill>
                  <a:srgbClr val="7030A0"/>
                </a:solidFill>
                <a:latin typeface="Bookman Old Style" pitchFamily="18" charset="0"/>
              </a:rPr>
              <a:t>not intelligent robots) </a:t>
            </a:r>
            <a:r>
              <a:rPr lang="en-US" sz="2000" dirty="0" smtClean="0">
                <a:solidFill>
                  <a:srgbClr val="7030A0"/>
                </a:solidFill>
                <a:latin typeface="Bookman Old Style" pitchFamily="18" charset="0"/>
              </a:rPr>
              <a:t>, and lastly who  are cultured and aware of their</a:t>
            </a:r>
          </a:p>
          <a:p>
            <a:pPr marL="342900" indent="-342900">
              <a:defRPr/>
            </a:pPr>
            <a:r>
              <a:rPr lang="en-US" sz="2000" dirty="0" smtClean="0">
                <a:solidFill>
                  <a:srgbClr val="7030A0"/>
                </a:solidFill>
                <a:latin typeface="Bookman Old Style" pitchFamily="18" charset="0"/>
              </a:rPr>
              <a:t>heritage. </a:t>
            </a:r>
          </a:p>
          <a:p>
            <a:pPr marL="342900" indent="-342900">
              <a:defRPr/>
            </a:pPr>
            <a:r>
              <a:rPr lang="en-US" sz="2000" dirty="0" smtClean="0">
                <a:solidFill>
                  <a:srgbClr val="7030A0"/>
                </a:solidFill>
                <a:latin typeface="Bookman Old Style" pitchFamily="18" charset="0"/>
              </a:rPr>
              <a:t>The students shall value the western concepts of science and technology, </a:t>
            </a:r>
          </a:p>
          <a:p>
            <a:pPr marL="342900" indent="-342900">
              <a:defRPr/>
            </a:pPr>
            <a:r>
              <a:rPr lang="en-US" sz="2000" dirty="0" smtClean="0">
                <a:solidFill>
                  <a:srgbClr val="7030A0"/>
                </a:solidFill>
                <a:latin typeface="Bookman Old Style" pitchFamily="18" charset="0"/>
              </a:rPr>
              <a:t>however, they shall have their roots in the Indian culture and Indian</a:t>
            </a:r>
          </a:p>
          <a:p>
            <a:pPr marL="342900" indent="-342900">
              <a:defRPr/>
            </a:pPr>
            <a:r>
              <a:rPr lang="en-US" sz="2000" dirty="0" smtClean="0">
                <a:solidFill>
                  <a:srgbClr val="7030A0"/>
                </a:solidFill>
                <a:latin typeface="Bookman Old Style" pitchFamily="18" charset="0"/>
              </a:rPr>
              <a:t>ethos with discipline, leadership, co-existence, social adjacent,</a:t>
            </a:r>
          </a:p>
          <a:p>
            <a:pPr marL="342900" indent="-342900">
              <a:defRPr/>
            </a:pPr>
            <a:r>
              <a:rPr lang="en-US" sz="2000" dirty="0" err="1" smtClean="0">
                <a:solidFill>
                  <a:srgbClr val="7030A0"/>
                </a:solidFill>
                <a:latin typeface="Bookman Old Style" pitchFamily="18" charset="0"/>
              </a:rPr>
              <a:t>hardwork</a:t>
            </a:r>
            <a:r>
              <a:rPr lang="en-US" sz="2000" dirty="0" smtClean="0">
                <a:solidFill>
                  <a:srgbClr val="7030A0"/>
                </a:solidFill>
                <a:latin typeface="Bookman Old Style" pitchFamily="18" charset="0"/>
              </a:rPr>
              <a:t>, </a:t>
            </a:r>
            <a:r>
              <a:rPr lang="en-US" sz="2000" dirty="0" err="1" smtClean="0">
                <a:solidFill>
                  <a:srgbClr val="7030A0"/>
                </a:solidFill>
                <a:latin typeface="Bookman Old Style" pitchFamily="18" charset="0"/>
              </a:rPr>
              <a:t>etc</a:t>
            </a:r>
            <a:r>
              <a:rPr lang="en-US" sz="2000" dirty="0" smtClean="0">
                <a:solidFill>
                  <a:srgbClr val="7030A0"/>
                </a:solidFill>
                <a:latin typeface="Bookman Old Style" pitchFamily="18" charset="0"/>
              </a:rPr>
              <a:t> the need of the day- </a:t>
            </a:r>
            <a:r>
              <a:rPr lang="en-US" sz="2000" b="1" dirty="0" smtClean="0">
                <a:solidFill>
                  <a:srgbClr val="7030A0"/>
                </a:solidFill>
                <a:latin typeface="Bookman Old Style" pitchFamily="18" charset="0"/>
              </a:rPr>
              <a:t>“SURVIVAL OF THE FITTEST…”</a:t>
            </a:r>
            <a:endParaRPr lang="en-IN" sz="2000" b="1" dirty="0">
              <a:solidFill>
                <a:srgbClr val="7030A0"/>
              </a:solidFill>
              <a:latin typeface="Bookman Old Style" pitchFamily="18" charset="0"/>
            </a:endParaRPr>
          </a:p>
        </p:txBody>
      </p:sp>
      <p:grpSp>
        <p:nvGrpSpPr>
          <p:cNvPr id="6" name="Group 5"/>
          <p:cNvGrpSpPr/>
          <p:nvPr/>
        </p:nvGrpSpPr>
        <p:grpSpPr>
          <a:xfrm>
            <a:off x="9947089" y="1519010"/>
            <a:ext cx="1805640" cy="1813973"/>
            <a:chOff x="63501" y="-90865"/>
            <a:chExt cx="1805640" cy="1813973"/>
          </a:xfrm>
        </p:grpSpPr>
        <p:pic>
          <p:nvPicPr>
            <p:cNvPr id="2" name="Picture 2" descr="C:\Users\user\Desktop\7adda692fe952ed84a369e03e9a358ac.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501" y="-90865"/>
              <a:ext cx="1805640" cy="18139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2092" y="492955"/>
              <a:ext cx="928459" cy="646331"/>
            </a:xfrm>
            <a:prstGeom prst="rect">
              <a:avLst/>
            </a:prstGeom>
            <a:noFill/>
          </p:spPr>
          <p:txBody>
            <a:bodyPr wrap="none" rtlCol="0">
              <a:spAutoFit/>
            </a:bodyPr>
            <a:lstStyle/>
            <a:p>
              <a:pPr algn="ctr"/>
              <a:r>
                <a:rPr lang="en-US" b="1" dirty="0" smtClean="0"/>
                <a:t>Our </a:t>
              </a:r>
            </a:p>
            <a:p>
              <a:pPr algn="ctr"/>
              <a:r>
                <a:rPr lang="en-US" b="1" dirty="0" smtClean="0"/>
                <a:t>Mission</a:t>
              </a:r>
              <a:endParaRPr lang="en-IN" b="1" dirty="0"/>
            </a:p>
          </p:txBody>
        </p:sp>
      </p:grpSp>
      <p:grpSp>
        <p:nvGrpSpPr>
          <p:cNvPr id="12" name="Group 11"/>
          <p:cNvGrpSpPr/>
          <p:nvPr/>
        </p:nvGrpSpPr>
        <p:grpSpPr>
          <a:xfrm>
            <a:off x="520314" y="50074"/>
            <a:ext cx="2231464" cy="1813973"/>
            <a:chOff x="63501" y="-90865"/>
            <a:chExt cx="1805640" cy="1813973"/>
          </a:xfrm>
        </p:grpSpPr>
        <p:pic>
          <p:nvPicPr>
            <p:cNvPr id="13" name="Picture 2" descr="C:\Users\user\Desktop\7adda692fe952ed84a369e03e9a358ac.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501" y="-90865"/>
              <a:ext cx="1805640" cy="181397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80638" y="492955"/>
              <a:ext cx="771366" cy="646331"/>
            </a:xfrm>
            <a:prstGeom prst="rect">
              <a:avLst/>
            </a:prstGeom>
            <a:noFill/>
          </p:spPr>
          <p:txBody>
            <a:bodyPr wrap="none" rtlCol="0">
              <a:spAutoFit/>
            </a:bodyPr>
            <a:lstStyle/>
            <a:p>
              <a:pPr algn="ctr"/>
              <a:r>
                <a:rPr lang="en-US" b="1" dirty="0" smtClean="0"/>
                <a:t>Our </a:t>
              </a:r>
            </a:p>
            <a:p>
              <a:pPr algn="ctr"/>
              <a:r>
                <a:rPr lang="en-US" b="1" dirty="0" smtClean="0"/>
                <a:t>Vision</a:t>
              </a:r>
              <a:endParaRPr lang="en-IN" b="1" dirty="0"/>
            </a:p>
          </p:txBody>
        </p:sp>
      </p:grpSp>
      <p:grpSp>
        <p:nvGrpSpPr>
          <p:cNvPr id="15" name="Group 14"/>
          <p:cNvGrpSpPr/>
          <p:nvPr/>
        </p:nvGrpSpPr>
        <p:grpSpPr>
          <a:xfrm>
            <a:off x="164727" y="4801369"/>
            <a:ext cx="2188507" cy="1813973"/>
            <a:chOff x="63501" y="-90865"/>
            <a:chExt cx="1805640" cy="1813973"/>
          </a:xfrm>
        </p:grpSpPr>
        <p:pic>
          <p:nvPicPr>
            <p:cNvPr id="16" name="Picture 2" descr="C:\Users\user\Desktop\7adda692fe952ed84a369e03e9a358ac.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501" y="-90865"/>
              <a:ext cx="1805640" cy="181397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571887" y="492955"/>
              <a:ext cx="788870" cy="646331"/>
            </a:xfrm>
            <a:prstGeom prst="rect">
              <a:avLst/>
            </a:prstGeom>
            <a:noFill/>
          </p:spPr>
          <p:txBody>
            <a:bodyPr wrap="none" rtlCol="0">
              <a:spAutoFit/>
            </a:bodyPr>
            <a:lstStyle/>
            <a:p>
              <a:pPr algn="ctr"/>
              <a:r>
                <a:rPr lang="en-US" b="1" dirty="0" smtClean="0"/>
                <a:t>Our </a:t>
              </a:r>
            </a:p>
            <a:p>
              <a:pPr algn="ctr"/>
              <a:r>
                <a:rPr lang="en-US" b="1" dirty="0" smtClean="0"/>
                <a:t>Motto</a:t>
              </a:r>
              <a:endParaRPr lang="en-IN" b="1" dirty="0"/>
            </a:p>
          </p:txBody>
        </p:sp>
      </p:grpSp>
    </p:spTree>
    <p:extLst>
      <p:ext uri="{BB962C8B-B14F-4D97-AF65-F5344CB8AC3E}">
        <p14:creationId xmlns:p14="http://schemas.microsoft.com/office/powerpoint/2010/main" val="830368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0"/>
            <a:ext cx="6291146" cy="646331"/>
          </a:xfrm>
          <a:prstGeom prst="rect">
            <a:avLst/>
          </a:prstGeom>
          <a:noFill/>
        </p:spPr>
        <p:txBody>
          <a:bodyPr wrap="none" rtlCol="0">
            <a:spAutoFit/>
          </a:bodyPr>
          <a:lstStyle/>
          <a:p>
            <a:r>
              <a:rPr lang="en-US" sz="3600" dirty="0">
                <a:solidFill>
                  <a:srgbClr val="FF0066"/>
                </a:solidFill>
                <a:latin typeface="Broadway" pitchFamily="82" charset="0"/>
              </a:rPr>
              <a:t>From the Director’s Desk</a:t>
            </a:r>
            <a:endParaRPr lang="en-IN" sz="3600" dirty="0">
              <a:solidFill>
                <a:srgbClr val="FF0066"/>
              </a:solidFill>
              <a:latin typeface="Broadway" pitchFamily="82" charset="0"/>
            </a:endParaRPr>
          </a:p>
        </p:txBody>
      </p:sp>
      <p:sp>
        <p:nvSpPr>
          <p:cNvPr id="9" name="TextBox 8"/>
          <p:cNvSpPr txBox="1"/>
          <p:nvPr/>
        </p:nvSpPr>
        <p:spPr>
          <a:xfrm>
            <a:off x="0" y="4062775"/>
            <a:ext cx="12192000" cy="2554545"/>
          </a:xfrm>
          <a:prstGeom prst="rect">
            <a:avLst/>
          </a:prstGeom>
          <a:noFill/>
        </p:spPr>
        <p:txBody>
          <a:bodyPr wrap="square" rtlCol="0">
            <a:spAutoFit/>
          </a:bodyPr>
          <a:lstStyle/>
          <a:p>
            <a:pPr algn="ctr"/>
            <a:endParaRPr lang="en-US" sz="2000" b="1" dirty="0" smtClean="0"/>
          </a:p>
          <a:p>
            <a:pPr algn="ctr"/>
            <a:r>
              <a:rPr lang="en-US" sz="2000" b="1" dirty="0" smtClean="0">
                <a:latin typeface="Book Antiqua" pitchFamily="18" charset="0"/>
              </a:rPr>
              <a:t>"</a:t>
            </a:r>
            <a:r>
              <a:rPr lang="en-US" sz="2000" b="1" dirty="0">
                <a:latin typeface="Book Antiqua" pitchFamily="18" charset="0"/>
              </a:rPr>
              <a:t>Wisdom begins in wonder."</a:t>
            </a:r>
            <a:r>
              <a:rPr lang="en-US" sz="2000" b="1" dirty="0">
                <a:latin typeface="Avenir LT Std 65 Medium" pitchFamily="34" charset="0"/>
              </a:rPr>
              <a:t> </a:t>
            </a:r>
            <a:r>
              <a:rPr lang="en-US" sz="2000" b="1" dirty="0" smtClean="0">
                <a:latin typeface="Avenir LT Std 65 Medium" pitchFamily="34" charset="0"/>
              </a:rPr>
              <a:t>– </a:t>
            </a:r>
            <a:r>
              <a:rPr lang="en-US" sz="2000" b="1" dirty="0" smtClean="0">
                <a:solidFill>
                  <a:srgbClr val="FF0066"/>
                </a:solidFill>
                <a:latin typeface="Avenir LT Std 65 Medium" pitchFamily="34" charset="0"/>
              </a:rPr>
              <a:t>Socrates</a:t>
            </a:r>
          </a:p>
          <a:p>
            <a:pPr algn="just"/>
            <a:r>
              <a:rPr lang="en-US" sz="2000" dirty="0">
                <a:solidFill>
                  <a:srgbClr val="333399"/>
                </a:solidFill>
                <a:latin typeface="Comic Sans MS" pitchFamily="66" charset="0"/>
                <a:ea typeface="Meiryo" pitchFamily="34" charset="-128"/>
                <a:cs typeface="Meiryo" pitchFamily="34" charset="-128"/>
              </a:rPr>
              <a:t>Dear Students, Parents, and Educators, </a:t>
            </a:r>
          </a:p>
          <a:p>
            <a:pPr algn="just"/>
            <a:r>
              <a:rPr lang="en-US" sz="2000" dirty="0" smtClean="0">
                <a:solidFill>
                  <a:srgbClr val="333399"/>
                </a:solidFill>
                <a:latin typeface="Comic Sans MS" pitchFamily="66" charset="0"/>
                <a:ea typeface="Meiryo" pitchFamily="34" charset="-128"/>
                <a:cs typeface="Meiryo" pitchFamily="34" charset="-128"/>
              </a:rPr>
              <a:t>As </a:t>
            </a:r>
            <a:r>
              <a:rPr lang="en-US" sz="2000" dirty="0">
                <a:solidFill>
                  <a:srgbClr val="333399"/>
                </a:solidFill>
                <a:latin typeface="Comic Sans MS" pitchFamily="66" charset="0"/>
                <a:ea typeface="Meiryo" pitchFamily="34" charset="-128"/>
                <a:cs typeface="Meiryo" pitchFamily="34" charset="-128"/>
              </a:rPr>
              <a:t>we embark on a new journey, I'm thrilled to share with you the essence of our school's philosophy. At TSPS, we believe that education is not just about academics, but about nurturing the whole child. Our mantra of </a:t>
            </a:r>
            <a:r>
              <a:rPr lang="en-US" sz="2000" dirty="0">
                <a:solidFill>
                  <a:srgbClr val="FF0066"/>
                </a:solidFill>
                <a:latin typeface="Comic Sans MS" pitchFamily="66" charset="0"/>
                <a:ea typeface="Meiryo" pitchFamily="34" charset="-128"/>
                <a:cs typeface="Meiryo" pitchFamily="34" charset="-128"/>
              </a:rPr>
              <a:t>"</a:t>
            </a:r>
            <a:r>
              <a:rPr lang="en-US" sz="2000" dirty="0" err="1">
                <a:solidFill>
                  <a:srgbClr val="FF0066"/>
                </a:solidFill>
                <a:latin typeface="Comic Sans MS" pitchFamily="66" charset="0"/>
                <a:ea typeface="Meiryo" pitchFamily="34" charset="-128"/>
                <a:cs typeface="Meiryo" pitchFamily="34" charset="-128"/>
              </a:rPr>
              <a:t>Khana</a:t>
            </a:r>
            <a:r>
              <a:rPr lang="en-US" sz="2000" dirty="0">
                <a:solidFill>
                  <a:srgbClr val="FF0066"/>
                </a:solidFill>
                <a:latin typeface="Comic Sans MS" pitchFamily="66" charset="0"/>
                <a:ea typeface="Meiryo" pitchFamily="34" charset="-128"/>
                <a:cs typeface="Meiryo" pitchFamily="34" charset="-128"/>
              </a:rPr>
              <a:t>, </a:t>
            </a:r>
            <a:r>
              <a:rPr lang="en-US" sz="2000" dirty="0" err="1">
                <a:solidFill>
                  <a:srgbClr val="FF0066"/>
                </a:solidFill>
                <a:latin typeface="Comic Sans MS" pitchFamily="66" charset="0"/>
                <a:ea typeface="Meiryo" pitchFamily="34" charset="-128"/>
                <a:cs typeface="Meiryo" pitchFamily="34" charset="-128"/>
              </a:rPr>
              <a:t>Khelna</a:t>
            </a:r>
            <a:r>
              <a:rPr lang="en-US" sz="2000" dirty="0">
                <a:solidFill>
                  <a:srgbClr val="FF0066"/>
                </a:solidFill>
                <a:latin typeface="Comic Sans MS" pitchFamily="66" charset="0"/>
                <a:ea typeface="Meiryo" pitchFamily="34" charset="-128"/>
                <a:cs typeface="Meiryo" pitchFamily="34" charset="-128"/>
              </a:rPr>
              <a:t>, </a:t>
            </a:r>
            <a:r>
              <a:rPr lang="en-US" sz="2000" dirty="0" err="1">
                <a:solidFill>
                  <a:srgbClr val="FF0066"/>
                </a:solidFill>
                <a:latin typeface="Comic Sans MS" pitchFamily="66" charset="0"/>
                <a:ea typeface="Meiryo" pitchFamily="34" charset="-128"/>
                <a:cs typeface="Meiryo" pitchFamily="34" charset="-128"/>
              </a:rPr>
              <a:t>Gana</a:t>
            </a:r>
            <a:r>
              <a:rPr lang="en-US" sz="2000" dirty="0">
                <a:solidFill>
                  <a:srgbClr val="FF0066"/>
                </a:solidFill>
                <a:latin typeface="Comic Sans MS" pitchFamily="66" charset="0"/>
                <a:ea typeface="Meiryo" pitchFamily="34" charset="-128"/>
                <a:cs typeface="Meiryo" pitchFamily="34" charset="-128"/>
              </a:rPr>
              <a:t>, </a:t>
            </a:r>
            <a:r>
              <a:rPr lang="en-US" sz="2000" dirty="0" err="1">
                <a:solidFill>
                  <a:srgbClr val="FF0066"/>
                </a:solidFill>
                <a:latin typeface="Comic Sans MS" pitchFamily="66" charset="0"/>
                <a:ea typeface="Meiryo" pitchFamily="34" charset="-128"/>
                <a:cs typeface="Meiryo" pitchFamily="34" charset="-128"/>
              </a:rPr>
              <a:t>Padhana</a:t>
            </a:r>
            <a:r>
              <a:rPr lang="en-US" sz="2000" dirty="0">
                <a:solidFill>
                  <a:srgbClr val="FF0066"/>
                </a:solidFill>
                <a:latin typeface="Comic Sans MS" pitchFamily="66" charset="0"/>
                <a:ea typeface="Meiryo" pitchFamily="34" charset="-128"/>
                <a:cs typeface="Meiryo" pitchFamily="34" charset="-128"/>
              </a:rPr>
              <a:t>, and </a:t>
            </a:r>
            <a:r>
              <a:rPr lang="en-US" sz="2000" dirty="0" err="1">
                <a:solidFill>
                  <a:srgbClr val="FF0066"/>
                </a:solidFill>
                <a:latin typeface="Comic Sans MS" pitchFamily="66" charset="0"/>
                <a:ea typeface="Meiryo" pitchFamily="34" charset="-128"/>
                <a:cs typeface="Meiryo" pitchFamily="34" charset="-128"/>
              </a:rPr>
              <a:t>Sona</a:t>
            </a:r>
            <a:r>
              <a:rPr lang="en-US" sz="2000" dirty="0">
                <a:solidFill>
                  <a:srgbClr val="FF0066"/>
                </a:solidFill>
                <a:latin typeface="Comic Sans MS" pitchFamily="66" charset="0"/>
                <a:ea typeface="Meiryo" pitchFamily="34" charset="-128"/>
                <a:cs typeface="Meiryo" pitchFamily="34" charset="-128"/>
              </a:rPr>
              <a:t>" </a:t>
            </a:r>
            <a:r>
              <a:rPr lang="en-US" sz="2000" dirty="0">
                <a:solidFill>
                  <a:srgbClr val="333399"/>
                </a:solidFill>
                <a:latin typeface="Comic Sans MS" pitchFamily="66" charset="0"/>
                <a:ea typeface="Meiryo" pitchFamily="34" charset="-128"/>
                <a:cs typeface="Meiryo" pitchFamily="34" charset="-128"/>
              </a:rPr>
              <a:t>beautifully encapsulates the essence of holistic education. By focusing on these five key aspects, we aim to shape well-rounded individuals who are equipped to face the challenges of the future</a:t>
            </a:r>
            <a:r>
              <a:rPr lang="en-US" sz="2000" dirty="0" smtClean="0">
                <a:solidFill>
                  <a:srgbClr val="333399"/>
                </a:solidFill>
                <a:latin typeface="Comic Sans MS" pitchFamily="66" charset="0"/>
                <a:ea typeface="Meiryo" pitchFamily="34" charset="-128"/>
                <a:cs typeface="Meiryo" pitchFamily="34" charset="-128"/>
              </a:rPr>
              <a:t>.</a:t>
            </a:r>
            <a:endParaRPr lang="en-US" sz="2000" dirty="0">
              <a:solidFill>
                <a:srgbClr val="333399"/>
              </a:solidFill>
              <a:latin typeface="Comic Sans MS" pitchFamily="66" charset="0"/>
              <a:ea typeface="Meiryo" pitchFamily="34" charset="-128"/>
              <a:cs typeface="Meiryo" pitchFamily="34" charset="-128"/>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928" y="740459"/>
            <a:ext cx="10475259" cy="3446177"/>
          </a:xfrm>
          <a:prstGeom prst="rect">
            <a:avLst/>
          </a:prstGeom>
          <a:noFill/>
          <a:ln>
            <a:noFill/>
          </a:ln>
          <a:effectLst>
            <a:glow rad="228600">
              <a:schemeClr val="accent1">
                <a:satMod val="175000"/>
                <a:alpha val="40000"/>
              </a:schemeClr>
            </a:glow>
            <a:outerShdw dist="35921" dir="2700000" algn="ctr" rotWithShape="0">
              <a:schemeClr val="bg2"/>
            </a:outerShdw>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5727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0"/>
            <a:ext cx="8411918" cy="646331"/>
          </a:xfrm>
          <a:prstGeom prst="rect">
            <a:avLst/>
          </a:prstGeom>
          <a:noFill/>
        </p:spPr>
        <p:txBody>
          <a:bodyPr wrap="none" rtlCol="0">
            <a:spAutoFit/>
          </a:bodyPr>
          <a:lstStyle/>
          <a:p>
            <a:r>
              <a:rPr lang="en-US" sz="3600" dirty="0" smtClean="0">
                <a:solidFill>
                  <a:srgbClr val="FF0066"/>
                </a:solidFill>
                <a:latin typeface="Broadway" pitchFamily="82" charset="0"/>
              </a:rPr>
              <a:t>From the Director’s Desk (Contd.)</a:t>
            </a:r>
            <a:endParaRPr lang="en-IN" sz="3600" dirty="0">
              <a:solidFill>
                <a:srgbClr val="FF0066"/>
              </a:solidFill>
              <a:latin typeface="Broadway" pitchFamily="82" charset="0"/>
            </a:endParaRPr>
          </a:p>
        </p:txBody>
      </p:sp>
      <p:sp>
        <p:nvSpPr>
          <p:cNvPr id="2" name="TextBox 1"/>
          <p:cNvSpPr txBox="1"/>
          <p:nvPr/>
        </p:nvSpPr>
        <p:spPr>
          <a:xfrm>
            <a:off x="0" y="696949"/>
            <a:ext cx="12088906" cy="5293757"/>
          </a:xfrm>
          <a:prstGeom prst="rect">
            <a:avLst/>
          </a:prstGeom>
          <a:noFill/>
        </p:spPr>
        <p:txBody>
          <a:bodyPr wrap="square" rtlCol="0">
            <a:spAutoFit/>
          </a:bodyPr>
          <a:lstStyle/>
          <a:p>
            <a:pPr algn="just"/>
            <a:r>
              <a:rPr lang="en-US" sz="2000" dirty="0">
                <a:solidFill>
                  <a:srgbClr val="CC00CC"/>
                </a:solidFill>
                <a:latin typeface="Shrikhand" pitchFamily="2" charset="0"/>
                <a:cs typeface="Shrikhand" pitchFamily="2" charset="0"/>
              </a:rPr>
              <a:t>Nourishing the Body and Soul </a:t>
            </a:r>
          </a:p>
          <a:p>
            <a:pPr algn="just"/>
            <a:endParaRPr lang="en-US" b="1" dirty="0"/>
          </a:p>
          <a:p>
            <a:pPr algn="just"/>
            <a:r>
              <a:rPr lang="en-US" sz="2000" dirty="0">
                <a:solidFill>
                  <a:srgbClr val="333399"/>
                </a:solidFill>
                <a:latin typeface="Comic Sans MS" pitchFamily="66" charset="0"/>
                <a:ea typeface="Meiryo" pitchFamily="34" charset="-128"/>
                <a:cs typeface="Meiryo" pitchFamily="34" charset="-128"/>
              </a:rPr>
              <a:t>Our state-of-the-art auditorium is a testament to our commitment to providing a platform for students to showcase their talents. This magnificent structure has become the heartbeat of our school, hosting a variety of events and performances that celebrate the creativity and diversity of our students. From cultural festivals to talent shows, our auditorium has become a hub of activity, fostering a sense of community and belonging among our students</a:t>
            </a:r>
            <a:r>
              <a:rPr lang="en-US" sz="2000" dirty="0" smtClean="0">
                <a:solidFill>
                  <a:srgbClr val="333399"/>
                </a:solidFill>
                <a:latin typeface="Comic Sans MS" pitchFamily="66" charset="0"/>
                <a:ea typeface="Meiryo" pitchFamily="34" charset="-128"/>
                <a:cs typeface="Meiryo" pitchFamily="34" charset="-128"/>
              </a:rPr>
              <a:t>.</a:t>
            </a:r>
          </a:p>
          <a:p>
            <a:pPr algn="just"/>
            <a:endParaRPr lang="en-US" sz="2000" dirty="0">
              <a:solidFill>
                <a:srgbClr val="333399"/>
              </a:solidFill>
              <a:latin typeface="Comic Sans MS" pitchFamily="66" charset="0"/>
              <a:ea typeface="Meiryo" pitchFamily="34" charset="-128"/>
              <a:cs typeface="Meiryo" pitchFamily="34" charset="-128"/>
            </a:endParaRPr>
          </a:p>
          <a:p>
            <a:pPr algn="just"/>
            <a:r>
              <a:rPr lang="en-US" sz="2000" dirty="0">
                <a:solidFill>
                  <a:srgbClr val="CC00CC"/>
                </a:solidFill>
                <a:latin typeface="Shrikhand" pitchFamily="2" charset="0"/>
                <a:cs typeface="Shrikhand" pitchFamily="2" charset="0"/>
              </a:rPr>
              <a:t>Accommodating Growth</a:t>
            </a:r>
          </a:p>
          <a:p>
            <a:pPr algn="just"/>
            <a:endParaRPr lang="en-US" sz="2000" dirty="0">
              <a:solidFill>
                <a:srgbClr val="333399"/>
              </a:solidFill>
              <a:latin typeface="Comic Sans MS" pitchFamily="66" charset="0"/>
              <a:ea typeface="Meiryo" pitchFamily="34" charset="-128"/>
              <a:cs typeface="Meiryo" pitchFamily="34" charset="-128"/>
            </a:endParaRPr>
          </a:p>
          <a:p>
            <a:pPr algn="just"/>
            <a:r>
              <a:rPr lang="en-US" sz="2000" dirty="0">
                <a:solidFill>
                  <a:srgbClr val="333399"/>
                </a:solidFill>
                <a:latin typeface="Comic Sans MS" pitchFamily="66" charset="0"/>
                <a:ea typeface="Meiryo" pitchFamily="34" charset="-128"/>
                <a:cs typeface="Meiryo" pitchFamily="34" charset="-128"/>
              </a:rPr>
              <a:t>As our school continues to thrive, we've introduced two shifts for Senior and Junior wings, enabling us to accommodate our growing student body. This development ensures that each child receives personalized attention, allowing them to reach their full potential. Our dedicated team of educators is committed to providing a nurturing environment that supports the unique needs and aspirations of each student.</a:t>
            </a:r>
          </a:p>
          <a:p>
            <a:pPr algn="just"/>
            <a:endParaRPr lang="en-US" sz="2000" dirty="0">
              <a:solidFill>
                <a:srgbClr val="333399"/>
              </a:solidFill>
              <a:latin typeface="Comic Sans MS" pitchFamily="66" charset="0"/>
              <a:ea typeface="Meiryo" pitchFamily="34" charset="-128"/>
              <a:cs typeface="Meiryo" pitchFamily="34" charset="-128"/>
            </a:endParaRPr>
          </a:p>
          <a:p>
            <a:endParaRPr lang="en-IN" sz="2000" dirty="0">
              <a:solidFill>
                <a:srgbClr val="333399"/>
              </a:solidFill>
              <a:latin typeface="Comic Sans MS" pitchFamily="66" charset="0"/>
              <a:ea typeface="Meiryo" pitchFamily="34" charset="-128"/>
              <a:cs typeface="Meiryo" pitchFamily="34" charset="-128"/>
            </a:endParaRPr>
          </a:p>
        </p:txBody>
      </p:sp>
    </p:spTree>
    <p:extLst>
      <p:ext uri="{BB962C8B-B14F-4D97-AF65-F5344CB8AC3E}">
        <p14:creationId xmlns:p14="http://schemas.microsoft.com/office/powerpoint/2010/main" val="30504238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0"/>
            <a:ext cx="8411918" cy="646331"/>
          </a:xfrm>
          <a:prstGeom prst="rect">
            <a:avLst/>
          </a:prstGeom>
          <a:noFill/>
        </p:spPr>
        <p:txBody>
          <a:bodyPr wrap="none" rtlCol="0">
            <a:spAutoFit/>
          </a:bodyPr>
          <a:lstStyle/>
          <a:p>
            <a:r>
              <a:rPr lang="en-US" sz="3600" dirty="0" smtClean="0">
                <a:solidFill>
                  <a:srgbClr val="FF0066"/>
                </a:solidFill>
                <a:latin typeface="Broadway" pitchFamily="82" charset="0"/>
              </a:rPr>
              <a:t>From the Director’s Desk (Contd.)</a:t>
            </a:r>
            <a:endParaRPr lang="en-IN" sz="3600" dirty="0">
              <a:solidFill>
                <a:srgbClr val="FF0066"/>
              </a:solidFill>
              <a:latin typeface="Broadway" pitchFamily="82" charset="0"/>
            </a:endParaRPr>
          </a:p>
        </p:txBody>
      </p:sp>
      <p:sp>
        <p:nvSpPr>
          <p:cNvPr id="6" name="TextBox 5"/>
          <p:cNvSpPr txBox="1"/>
          <p:nvPr/>
        </p:nvSpPr>
        <p:spPr>
          <a:xfrm>
            <a:off x="0" y="625525"/>
            <a:ext cx="12191999" cy="4093428"/>
          </a:xfrm>
          <a:prstGeom prst="rect">
            <a:avLst/>
          </a:prstGeom>
          <a:noFill/>
        </p:spPr>
        <p:txBody>
          <a:bodyPr wrap="square" rtlCol="0">
            <a:spAutoFit/>
          </a:bodyPr>
          <a:lstStyle/>
          <a:p>
            <a:pPr algn="ctr"/>
            <a:endParaRPr lang="en-US" sz="2000" b="1" dirty="0" smtClean="0"/>
          </a:p>
          <a:p>
            <a:pPr algn="just"/>
            <a:endParaRPr lang="en-US" sz="2000" dirty="0">
              <a:solidFill>
                <a:srgbClr val="333399"/>
              </a:solidFill>
              <a:latin typeface="Comic Sans MS" pitchFamily="66" charset="0"/>
              <a:ea typeface="Meiryo" pitchFamily="34" charset="-128"/>
              <a:cs typeface="Meiryo" pitchFamily="34" charset="-128"/>
            </a:endParaRPr>
          </a:p>
          <a:p>
            <a:pPr algn="just"/>
            <a:r>
              <a:rPr lang="en-US" sz="2000" dirty="0">
                <a:solidFill>
                  <a:srgbClr val="CC00CC"/>
                </a:solidFill>
                <a:latin typeface="Shrikhand" pitchFamily="2" charset="0"/>
                <a:cs typeface="Shrikhand" pitchFamily="2" charset="0"/>
              </a:rPr>
              <a:t>A Culture of Excellence</a:t>
            </a:r>
          </a:p>
          <a:p>
            <a:pPr algn="just"/>
            <a:endParaRPr lang="en-US" sz="2000" dirty="0">
              <a:solidFill>
                <a:srgbClr val="333399"/>
              </a:solidFill>
              <a:latin typeface="Comic Sans MS" pitchFamily="66" charset="0"/>
              <a:ea typeface="Meiryo" pitchFamily="34" charset="-128"/>
              <a:cs typeface="Meiryo" pitchFamily="34" charset="-128"/>
            </a:endParaRPr>
          </a:p>
          <a:p>
            <a:pPr algn="just"/>
            <a:r>
              <a:rPr lang="en-US" sz="2000" dirty="0" smtClean="0">
                <a:solidFill>
                  <a:srgbClr val="333399"/>
                </a:solidFill>
                <a:latin typeface="Comic Sans MS" pitchFamily="66" charset="0"/>
                <a:ea typeface="Meiryo" pitchFamily="34" charset="-128"/>
                <a:cs typeface="Meiryo" pitchFamily="34" charset="-128"/>
              </a:rPr>
              <a:t>At </a:t>
            </a:r>
            <a:r>
              <a:rPr lang="en-US" sz="2000" dirty="0">
                <a:solidFill>
                  <a:srgbClr val="333399"/>
                </a:solidFill>
                <a:latin typeface="Comic Sans MS" pitchFamily="66" charset="0"/>
                <a:ea typeface="Meiryo" pitchFamily="34" charset="-128"/>
                <a:cs typeface="Meiryo" pitchFamily="34" charset="-128"/>
              </a:rPr>
              <a:t>TSPS, we're driven by a passion for excellence and a relentless pursuit of innovation. Our goal is to create an ecosystem that inspires and supports our students' growth, empowering them to become confident, creative, and compassionate individuals. As we continue on this journey, I invite you to join us in fostering a culture of excellence that celebrates the unique talents and abilities of each student</a:t>
            </a:r>
            <a:r>
              <a:rPr lang="en-US" sz="2000" dirty="0" smtClean="0">
                <a:solidFill>
                  <a:srgbClr val="333399"/>
                </a:solidFill>
                <a:latin typeface="Comic Sans MS" pitchFamily="66" charset="0"/>
                <a:ea typeface="Meiryo" pitchFamily="34" charset="-128"/>
                <a:cs typeface="Meiryo" pitchFamily="34" charset="-128"/>
              </a:rPr>
              <a:t>.</a:t>
            </a:r>
          </a:p>
          <a:p>
            <a:pPr algn="just"/>
            <a:endParaRPr lang="en-US" sz="2000" dirty="0">
              <a:solidFill>
                <a:srgbClr val="333399"/>
              </a:solidFill>
              <a:latin typeface="Comic Sans MS" pitchFamily="66" charset="0"/>
              <a:ea typeface="Meiryo" pitchFamily="34" charset="-128"/>
              <a:cs typeface="Meiryo" pitchFamily="34" charset="-128"/>
            </a:endParaRPr>
          </a:p>
          <a:p>
            <a:pPr algn="just"/>
            <a:r>
              <a:rPr lang="en-US" sz="2000" dirty="0" smtClean="0">
                <a:latin typeface="Comic Sans MS" pitchFamily="66" charset="0"/>
                <a:ea typeface="Meiryo" pitchFamily="34" charset="-128"/>
                <a:cs typeface="Meiryo" pitchFamily="34" charset="-128"/>
              </a:rPr>
              <a:t>Warm Regards</a:t>
            </a:r>
          </a:p>
          <a:p>
            <a:pPr algn="just"/>
            <a:r>
              <a:rPr lang="en-US" sz="2000" dirty="0" err="1" smtClean="0">
                <a:latin typeface="Comic Sans MS" pitchFamily="66" charset="0"/>
                <a:ea typeface="Meiryo" pitchFamily="34" charset="-128"/>
                <a:cs typeface="Meiryo" pitchFamily="34" charset="-128"/>
              </a:rPr>
              <a:t>Shri</a:t>
            </a:r>
            <a:r>
              <a:rPr lang="en-US" sz="2000" dirty="0">
                <a:latin typeface="Comic Sans MS" pitchFamily="66" charset="0"/>
                <a:ea typeface="Meiryo" pitchFamily="34" charset="-128"/>
                <a:cs typeface="Meiryo" pitchFamily="34" charset="-128"/>
              </a:rPr>
              <a:t>. </a:t>
            </a:r>
            <a:r>
              <a:rPr lang="en-US" sz="2000" dirty="0" err="1">
                <a:latin typeface="Comic Sans MS" pitchFamily="66" charset="0"/>
                <a:ea typeface="Meiryo" pitchFamily="34" charset="-128"/>
                <a:cs typeface="Meiryo" pitchFamily="34" charset="-128"/>
              </a:rPr>
              <a:t>Deaven</a:t>
            </a:r>
            <a:r>
              <a:rPr lang="en-US" sz="2000" dirty="0">
                <a:latin typeface="Comic Sans MS" pitchFamily="66" charset="0"/>
                <a:ea typeface="Meiryo" pitchFamily="34" charset="-128"/>
                <a:cs typeface="Meiryo" pitchFamily="34" charset="-128"/>
              </a:rPr>
              <a:t> </a:t>
            </a:r>
            <a:r>
              <a:rPr lang="en-US" sz="2000" dirty="0" err="1" smtClean="0">
                <a:latin typeface="Comic Sans MS" pitchFamily="66" charset="0"/>
                <a:ea typeface="Meiryo" pitchFamily="34" charset="-128"/>
                <a:cs typeface="Meiryo" pitchFamily="34" charset="-128"/>
              </a:rPr>
              <a:t>Dasture</a:t>
            </a:r>
            <a:endParaRPr lang="en-US" sz="2000" dirty="0" smtClean="0">
              <a:latin typeface="Comic Sans MS" pitchFamily="66" charset="0"/>
              <a:ea typeface="Meiryo" pitchFamily="34" charset="-128"/>
              <a:cs typeface="Meiryo" pitchFamily="34" charset="-128"/>
            </a:endParaRPr>
          </a:p>
          <a:p>
            <a:pPr algn="just"/>
            <a:r>
              <a:rPr lang="en-US" sz="2000" dirty="0" smtClean="0">
                <a:latin typeface="Comic Sans MS" pitchFamily="66" charset="0"/>
                <a:ea typeface="Meiryo" pitchFamily="34" charset="-128"/>
                <a:cs typeface="Meiryo" pitchFamily="34" charset="-128"/>
              </a:rPr>
              <a:t>Director</a:t>
            </a:r>
            <a:r>
              <a:rPr lang="en-US" sz="2000" dirty="0">
                <a:latin typeface="Comic Sans MS" pitchFamily="66" charset="0"/>
                <a:ea typeface="Meiryo" pitchFamily="34" charset="-128"/>
                <a:cs typeface="Meiryo" pitchFamily="34" charset="-128"/>
              </a:rPr>
              <a:t>, TSPS</a:t>
            </a:r>
            <a:endParaRPr lang="en-IN" sz="2000" dirty="0">
              <a:latin typeface="Comic Sans MS" pitchFamily="66" charset="0"/>
              <a:ea typeface="Meiryo" pitchFamily="34" charset="-128"/>
              <a:cs typeface="Meiryo" pitchFamily="34" charset="-128"/>
            </a:endParaRPr>
          </a:p>
        </p:txBody>
      </p:sp>
    </p:spTree>
    <p:extLst>
      <p:ext uri="{BB962C8B-B14F-4D97-AF65-F5344CB8AC3E}">
        <p14:creationId xmlns:p14="http://schemas.microsoft.com/office/powerpoint/2010/main" val="1578082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27709"/>
            <a:ext cx="6653681" cy="646331"/>
          </a:xfrm>
          <a:prstGeom prst="rect">
            <a:avLst/>
          </a:prstGeom>
          <a:noFill/>
        </p:spPr>
        <p:txBody>
          <a:bodyPr wrap="none" rtlCol="0">
            <a:spAutoFit/>
          </a:bodyPr>
          <a:lstStyle/>
          <a:p>
            <a:r>
              <a:rPr lang="en-US" sz="3600" dirty="0">
                <a:solidFill>
                  <a:srgbClr val="FF0066"/>
                </a:solidFill>
                <a:latin typeface="Broadway" pitchFamily="82" charset="0"/>
              </a:rPr>
              <a:t>From the Principal’s Desk</a:t>
            </a:r>
            <a:endParaRPr lang="en-IN" sz="3600" dirty="0">
              <a:solidFill>
                <a:srgbClr val="FF0066"/>
              </a:solidFill>
              <a:latin typeface="Broadway" pitchFamily="82" charset="0"/>
            </a:endParaRPr>
          </a:p>
        </p:txBody>
      </p:sp>
      <p:sp>
        <p:nvSpPr>
          <p:cNvPr id="6" name="TextBox 5"/>
          <p:cNvSpPr txBox="1"/>
          <p:nvPr/>
        </p:nvSpPr>
        <p:spPr>
          <a:xfrm>
            <a:off x="3990102" y="594415"/>
            <a:ext cx="8201898" cy="707886"/>
          </a:xfrm>
          <a:prstGeom prst="rect">
            <a:avLst/>
          </a:prstGeom>
          <a:noFill/>
        </p:spPr>
        <p:txBody>
          <a:bodyPr wrap="square" rtlCol="0">
            <a:spAutoFit/>
          </a:bodyPr>
          <a:lstStyle/>
          <a:p>
            <a:endParaRPr lang="en-IN" sz="2000" dirty="0">
              <a:solidFill>
                <a:srgbClr val="7030A0"/>
              </a:solidFill>
            </a:endParaRPr>
          </a:p>
          <a:p>
            <a:endParaRPr lang="en-US" sz="2000" dirty="0">
              <a:solidFill>
                <a:srgbClr val="7030A0"/>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412" y="674040"/>
            <a:ext cx="8283512" cy="2971800"/>
          </a:xfrm>
          <a:prstGeom prst="rect">
            <a:avLst/>
          </a:prstGeom>
          <a:noFill/>
          <a:ln>
            <a:noFill/>
          </a:ln>
          <a:effectLst>
            <a:glow rad="228600">
              <a:schemeClr val="accent1">
                <a:satMod val="175000"/>
                <a:alpha val="40000"/>
              </a:schemeClr>
            </a:glow>
            <a:outerShdw dist="35921" dir="2700000" algn="ctr" rotWithShape="0">
              <a:schemeClr val="bg2"/>
            </a:outerShdw>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0" y="3939987"/>
            <a:ext cx="12192000" cy="2554545"/>
          </a:xfrm>
          <a:prstGeom prst="rect">
            <a:avLst/>
          </a:prstGeom>
          <a:noFill/>
        </p:spPr>
        <p:txBody>
          <a:bodyPr wrap="square" rtlCol="0">
            <a:spAutoFit/>
          </a:bodyPr>
          <a:lstStyle/>
          <a:p>
            <a:pPr algn="ctr"/>
            <a:r>
              <a:rPr lang="en-US" dirty="0"/>
              <a:t>"</a:t>
            </a:r>
            <a:r>
              <a:rPr lang="en-US" sz="2000" b="1" dirty="0">
                <a:latin typeface="Book Antiqua" pitchFamily="18" charset="0"/>
              </a:rPr>
              <a:t>Education is the passport to the future, for tomorrow belongs to those who prepare for it today</a:t>
            </a:r>
            <a:r>
              <a:rPr lang="en-US" sz="2000" b="1" dirty="0" smtClean="0">
                <a:latin typeface="Book Antiqua" pitchFamily="18" charset="0"/>
              </a:rPr>
              <a:t>.“</a:t>
            </a:r>
          </a:p>
          <a:p>
            <a:pPr algn="ctr"/>
            <a:r>
              <a:rPr lang="en-US" sz="2000" b="1" dirty="0" smtClean="0">
                <a:latin typeface="Book Antiqua" pitchFamily="18" charset="0"/>
              </a:rPr>
              <a:t> </a:t>
            </a:r>
            <a:r>
              <a:rPr lang="en-US" sz="2000" b="1" dirty="0">
                <a:solidFill>
                  <a:srgbClr val="FF0066"/>
                </a:solidFill>
                <a:latin typeface="Book Antiqua" pitchFamily="18" charset="0"/>
              </a:rPr>
              <a:t>- Malcolm X</a:t>
            </a:r>
          </a:p>
          <a:p>
            <a:pPr algn="ctr"/>
            <a:endParaRPr lang="en-US" sz="2000" b="1" dirty="0">
              <a:latin typeface="Book Antiqua" pitchFamily="18" charset="0"/>
            </a:endParaRPr>
          </a:p>
          <a:p>
            <a:r>
              <a:rPr lang="en-US" sz="2000" dirty="0">
                <a:solidFill>
                  <a:srgbClr val="333399"/>
                </a:solidFill>
                <a:latin typeface="Comic Sans MS" pitchFamily="66" charset="0"/>
                <a:ea typeface="Meiryo" pitchFamily="34" charset="-128"/>
                <a:cs typeface="Meiryo" pitchFamily="34" charset="-128"/>
              </a:rPr>
              <a:t>As we embark on a new academic year, I'm thrilled to introduce our e-magazine, "TSPS Bytes" for the second academic. session  This digital publication showcases the creativity, innovation, and dedication of our students and educators. At The South Public School, </a:t>
            </a:r>
            <a:r>
              <a:rPr lang="en-US" sz="2000" dirty="0" err="1">
                <a:solidFill>
                  <a:srgbClr val="333399"/>
                </a:solidFill>
                <a:latin typeface="Comic Sans MS" pitchFamily="66" charset="0"/>
                <a:ea typeface="Meiryo" pitchFamily="34" charset="-128"/>
                <a:cs typeface="Meiryo" pitchFamily="34" charset="-128"/>
              </a:rPr>
              <a:t>Omkar</a:t>
            </a:r>
            <a:r>
              <a:rPr lang="en-US" sz="2000" dirty="0">
                <a:solidFill>
                  <a:srgbClr val="333399"/>
                </a:solidFill>
                <a:latin typeface="Comic Sans MS" pitchFamily="66" charset="0"/>
                <a:ea typeface="Meiryo" pitchFamily="34" charset="-128"/>
                <a:cs typeface="Meiryo" pitchFamily="34" charset="-128"/>
              </a:rPr>
              <a:t> Nagar, we believe in providing holistic education that prepares students for the challenges of the future</a:t>
            </a:r>
            <a:r>
              <a:rPr lang="en-US" sz="2000" dirty="0" smtClean="0">
                <a:solidFill>
                  <a:srgbClr val="333399"/>
                </a:solidFill>
                <a:latin typeface="Comic Sans MS" pitchFamily="66" charset="0"/>
                <a:ea typeface="Meiryo" pitchFamily="34" charset="-128"/>
                <a:cs typeface="Meiryo" pitchFamily="34" charset="-128"/>
              </a:rPr>
              <a:t>.</a:t>
            </a:r>
          </a:p>
          <a:p>
            <a:endParaRPr lang="en-US" sz="2000" dirty="0">
              <a:solidFill>
                <a:srgbClr val="333399"/>
              </a:solidFill>
              <a:latin typeface="Comic Sans MS" pitchFamily="66" charset="0"/>
              <a:ea typeface="Meiryo" pitchFamily="34" charset="-128"/>
              <a:cs typeface="Meiryo" pitchFamily="34" charset="-128"/>
            </a:endParaRPr>
          </a:p>
        </p:txBody>
      </p:sp>
    </p:spTree>
    <p:extLst>
      <p:ext uri="{BB962C8B-B14F-4D97-AF65-F5344CB8AC3E}">
        <p14:creationId xmlns:p14="http://schemas.microsoft.com/office/powerpoint/2010/main" val="2297426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27709"/>
            <a:ext cx="8774453" cy="646331"/>
          </a:xfrm>
          <a:prstGeom prst="rect">
            <a:avLst/>
          </a:prstGeom>
          <a:noFill/>
        </p:spPr>
        <p:txBody>
          <a:bodyPr wrap="none" rtlCol="0">
            <a:spAutoFit/>
          </a:bodyPr>
          <a:lstStyle/>
          <a:p>
            <a:r>
              <a:rPr lang="en-US" sz="3600" dirty="0">
                <a:solidFill>
                  <a:srgbClr val="FF0066"/>
                </a:solidFill>
                <a:latin typeface="Broadway" pitchFamily="82" charset="0"/>
              </a:rPr>
              <a:t>From the Principal’s Desk (Contd.)</a:t>
            </a:r>
            <a:endParaRPr lang="en-IN" sz="3600" dirty="0">
              <a:solidFill>
                <a:srgbClr val="FF0066"/>
              </a:solidFill>
              <a:latin typeface="Broadway" pitchFamily="82" charset="0"/>
            </a:endParaRPr>
          </a:p>
        </p:txBody>
      </p:sp>
      <p:sp>
        <p:nvSpPr>
          <p:cNvPr id="6" name="TextBox 5"/>
          <p:cNvSpPr txBox="1"/>
          <p:nvPr/>
        </p:nvSpPr>
        <p:spPr>
          <a:xfrm>
            <a:off x="3990102" y="594415"/>
            <a:ext cx="8201898" cy="707886"/>
          </a:xfrm>
          <a:prstGeom prst="rect">
            <a:avLst/>
          </a:prstGeom>
          <a:noFill/>
        </p:spPr>
        <p:txBody>
          <a:bodyPr wrap="square" rtlCol="0">
            <a:spAutoFit/>
          </a:bodyPr>
          <a:lstStyle/>
          <a:p>
            <a:endParaRPr lang="en-IN" sz="2000" dirty="0">
              <a:solidFill>
                <a:srgbClr val="7030A0"/>
              </a:solidFill>
            </a:endParaRPr>
          </a:p>
          <a:p>
            <a:endParaRPr lang="en-US" sz="2000" dirty="0">
              <a:solidFill>
                <a:srgbClr val="7030A0"/>
              </a:solidFill>
            </a:endParaRPr>
          </a:p>
        </p:txBody>
      </p:sp>
      <p:sp>
        <p:nvSpPr>
          <p:cNvPr id="3" name="TextBox 2"/>
          <p:cNvSpPr txBox="1"/>
          <p:nvPr/>
        </p:nvSpPr>
        <p:spPr>
          <a:xfrm>
            <a:off x="0" y="948358"/>
            <a:ext cx="12192000" cy="5324535"/>
          </a:xfrm>
          <a:prstGeom prst="rect">
            <a:avLst/>
          </a:prstGeom>
          <a:noFill/>
        </p:spPr>
        <p:txBody>
          <a:bodyPr wrap="square" rtlCol="0">
            <a:spAutoFit/>
          </a:bodyPr>
          <a:lstStyle/>
          <a:p>
            <a:pPr algn="ctr"/>
            <a:endParaRPr lang="en-US" sz="2000" b="1" dirty="0">
              <a:latin typeface="Book Antiqua" pitchFamily="18" charset="0"/>
            </a:endParaRPr>
          </a:p>
          <a:p>
            <a:r>
              <a:rPr lang="en-US" sz="2000" dirty="0">
                <a:solidFill>
                  <a:srgbClr val="CC00CC"/>
                </a:solidFill>
                <a:latin typeface="Shrikhand" pitchFamily="2" charset="0"/>
                <a:cs typeface="Shrikhand" pitchFamily="2" charset="0"/>
              </a:rPr>
              <a:t>Our Vision</a:t>
            </a:r>
          </a:p>
          <a:p>
            <a:endParaRPr lang="en-US" sz="2000" dirty="0">
              <a:solidFill>
                <a:srgbClr val="333399"/>
              </a:solidFill>
              <a:latin typeface="Comic Sans MS" pitchFamily="66" charset="0"/>
              <a:ea typeface="Meiryo" pitchFamily="34" charset="-128"/>
              <a:cs typeface="Meiryo" pitchFamily="34" charset="-128"/>
            </a:endParaRPr>
          </a:p>
          <a:p>
            <a:r>
              <a:rPr lang="en-US" sz="2000" dirty="0" smtClean="0">
                <a:solidFill>
                  <a:srgbClr val="333399"/>
                </a:solidFill>
                <a:latin typeface="Comic Sans MS" pitchFamily="66" charset="0"/>
                <a:ea typeface="Meiryo" pitchFamily="34" charset="-128"/>
                <a:cs typeface="Meiryo" pitchFamily="34" charset="-128"/>
              </a:rPr>
              <a:t>We're </a:t>
            </a:r>
            <a:r>
              <a:rPr lang="en-US" sz="2000" dirty="0">
                <a:solidFill>
                  <a:srgbClr val="333399"/>
                </a:solidFill>
                <a:latin typeface="Comic Sans MS" pitchFamily="66" charset="0"/>
                <a:ea typeface="Meiryo" pitchFamily="34" charset="-128"/>
                <a:cs typeface="Meiryo" pitchFamily="34" charset="-128"/>
              </a:rPr>
              <a:t>committed to fostering a dynamic and excellent institution that nurtures young minds. Our passionate team of educators strives to make learning an enjoyable and enriching experience. With a focus on academic excellence and holistic development, we aim to equip our students with the skills and knowledge necessary to succeed in an ever-changing world</a:t>
            </a:r>
            <a:r>
              <a:rPr lang="en-US" sz="2000" dirty="0" smtClean="0">
                <a:solidFill>
                  <a:srgbClr val="333399"/>
                </a:solidFill>
                <a:latin typeface="Comic Sans MS" pitchFamily="66" charset="0"/>
                <a:ea typeface="Meiryo" pitchFamily="34" charset="-128"/>
                <a:cs typeface="Meiryo" pitchFamily="34" charset="-128"/>
              </a:rPr>
              <a:t>.</a:t>
            </a:r>
          </a:p>
          <a:p>
            <a:endParaRPr lang="en-US" sz="2000" dirty="0">
              <a:solidFill>
                <a:srgbClr val="333399"/>
              </a:solidFill>
              <a:latin typeface="Comic Sans MS" pitchFamily="66" charset="0"/>
              <a:ea typeface="Meiryo" pitchFamily="34" charset="-128"/>
              <a:cs typeface="Meiryo" pitchFamily="34" charset="-128"/>
            </a:endParaRPr>
          </a:p>
          <a:p>
            <a:r>
              <a:rPr lang="en-US" sz="2000" dirty="0">
                <a:solidFill>
                  <a:srgbClr val="CC00CC"/>
                </a:solidFill>
                <a:latin typeface="Shrikhand" pitchFamily="2" charset="0"/>
                <a:cs typeface="Shrikhand" pitchFamily="2" charset="0"/>
              </a:rPr>
              <a:t>New Infrastructure, New Era</a:t>
            </a:r>
          </a:p>
          <a:p>
            <a:endParaRPr lang="en-US" sz="2000" dirty="0">
              <a:solidFill>
                <a:srgbClr val="333399"/>
              </a:solidFill>
              <a:latin typeface="Comic Sans MS" pitchFamily="66" charset="0"/>
              <a:ea typeface="Meiryo" pitchFamily="34" charset="-128"/>
              <a:cs typeface="Meiryo" pitchFamily="34" charset="-128"/>
            </a:endParaRPr>
          </a:p>
          <a:p>
            <a:r>
              <a:rPr lang="en-US" sz="2000" dirty="0" smtClean="0">
                <a:solidFill>
                  <a:srgbClr val="333399"/>
                </a:solidFill>
                <a:latin typeface="Comic Sans MS" pitchFamily="66" charset="0"/>
                <a:ea typeface="Meiryo" pitchFamily="34" charset="-128"/>
                <a:cs typeface="Meiryo" pitchFamily="34" charset="-128"/>
              </a:rPr>
              <a:t>Our </a:t>
            </a:r>
            <a:r>
              <a:rPr lang="en-US" sz="2000" dirty="0">
                <a:solidFill>
                  <a:srgbClr val="333399"/>
                </a:solidFill>
                <a:latin typeface="Comic Sans MS" pitchFamily="66" charset="0"/>
                <a:ea typeface="Meiryo" pitchFamily="34" charset="-128"/>
                <a:cs typeface="Meiryo" pitchFamily="34" charset="-128"/>
              </a:rPr>
              <a:t>school has taken a significant leap forward with the introduction of new infrastructure, catapulting us into a new era of education. With two shifts accommodating both senior and junior wings, we're witnessing a surge in popularity amongst </a:t>
            </a:r>
            <a:r>
              <a:rPr lang="en-US" sz="2000" dirty="0" err="1">
                <a:solidFill>
                  <a:srgbClr val="333399"/>
                </a:solidFill>
                <a:latin typeface="Comic Sans MS" pitchFamily="66" charset="0"/>
                <a:ea typeface="Meiryo" pitchFamily="34" charset="-128"/>
                <a:cs typeface="Meiryo" pitchFamily="34" charset="-128"/>
              </a:rPr>
              <a:t>Nagpurians</a:t>
            </a:r>
            <a:r>
              <a:rPr lang="en-US" sz="2000" dirty="0">
                <a:solidFill>
                  <a:srgbClr val="333399"/>
                </a:solidFill>
                <a:latin typeface="Comic Sans MS" pitchFamily="66" charset="0"/>
                <a:ea typeface="Meiryo" pitchFamily="34" charset="-128"/>
                <a:cs typeface="Meiryo" pitchFamily="34" charset="-128"/>
              </a:rPr>
              <a:t>, establishing ourselves as an innovation hub. Our state-of-the-art facilities provide an ideal environment for students to explore, learn, and grow</a:t>
            </a:r>
            <a:r>
              <a:rPr lang="en-US" sz="2000" dirty="0" smtClean="0">
                <a:solidFill>
                  <a:srgbClr val="333399"/>
                </a:solidFill>
                <a:latin typeface="Comic Sans MS" pitchFamily="66" charset="0"/>
                <a:ea typeface="Meiryo" pitchFamily="34" charset="-128"/>
                <a:cs typeface="Meiryo" pitchFamily="34" charset="-128"/>
              </a:rPr>
              <a:t>.</a:t>
            </a:r>
          </a:p>
          <a:p>
            <a:endParaRPr lang="en-US" sz="2000" dirty="0">
              <a:solidFill>
                <a:srgbClr val="333399"/>
              </a:solidFill>
              <a:latin typeface="Comic Sans MS" pitchFamily="66" charset="0"/>
              <a:ea typeface="Meiryo" pitchFamily="34" charset="-128"/>
              <a:cs typeface="Meiryo" pitchFamily="34" charset="-128"/>
            </a:endParaRPr>
          </a:p>
          <a:p>
            <a:r>
              <a:rPr lang="en-US" sz="2000" dirty="0" smtClean="0">
                <a:solidFill>
                  <a:srgbClr val="333399"/>
                </a:solidFill>
                <a:latin typeface="Comic Sans MS" pitchFamily="66" charset="0"/>
                <a:ea typeface="Meiryo" pitchFamily="34" charset="-128"/>
                <a:cs typeface="Meiryo" pitchFamily="34" charset="-128"/>
              </a:rPr>
              <a:t>!</a:t>
            </a:r>
            <a:endParaRPr lang="en-IN" sz="2000" dirty="0">
              <a:solidFill>
                <a:srgbClr val="333399"/>
              </a:solidFill>
              <a:latin typeface="Comic Sans MS" pitchFamily="66" charset="0"/>
              <a:ea typeface="Meiryo" pitchFamily="34" charset="-128"/>
              <a:cs typeface="Meiryo" pitchFamily="34" charset="-128"/>
            </a:endParaRPr>
          </a:p>
        </p:txBody>
      </p:sp>
    </p:spTree>
    <p:extLst>
      <p:ext uri="{BB962C8B-B14F-4D97-AF65-F5344CB8AC3E}">
        <p14:creationId xmlns:p14="http://schemas.microsoft.com/office/powerpoint/2010/main" val="7112895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27709"/>
            <a:ext cx="8774453" cy="646331"/>
          </a:xfrm>
          <a:prstGeom prst="rect">
            <a:avLst/>
          </a:prstGeom>
          <a:noFill/>
        </p:spPr>
        <p:txBody>
          <a:bodyPr wrap="none" rtlCol="0">
            <a:spAutoFit/>
          </a:bodyPr>
          <a:lstStyle/>
          <a:p>
            <a:r>
              <a:rPr lang="en-US" sz="3600" dirty="0">
                <a:solidFill>
                  <a:srgbClr val="FF0066"/>
                </a:solidFill>
                <a:latin typeface="Broadway" pitchFamily="82" charset="0"/>
              </a:rPr>
              <a:t>From the Principal’s Desk (Contd.)</a:t>
            </a:r>
            <a:endParaRPr lang="en-IN" sz="3600" dirty="0">
              <a:solidFill>
                <a:srgbClr val="FF0066"/>
              </a:solidFill>
              <a:latin typeface="Broadway" pitchFamily="82" charset="0"/>
            </a:endParaRPr>
          </a:p>
        </p:txBody>
      </p:sp>
      <p:sp>
        <p:nvSpPr>
          <p:cNvPr id="6" name="TextBox 5"/>
          <p:cNvSpPr txBox="1"/>
          <p:nvPr/>
        </p:nvSpPr>
        <p:spPr>
          <a:xfrm>
            <a:off x="3990102" y="594415"/>
            <a:ext cx="8201898" cy="707886"/>
          </a:xfrm>
          <a:prstGeom prst="rect">
            <a:avLst/>
          </a:prstGeom>
          <a:noFill/>
        </p:spPr>
        <p:txBody>
          <a:bodyPr wrap="square" rtlCol="0">
            <a:spAutoFit/>
          </a:bodyPr>
          <a:lstStyle/>
          <a:p>
            <a:endParaRPr lang="en-IN" sz="2000" dirty="0">
              <a:solidFill>
                <a:srgbClr val="7030A0"/>
              </a:solidFill>
            </a:endParaRPr>
          </a:p>
          <a:p>
            <a:endParaRPr lang="en-US" sz="2000" dirty="0">
              <a:solidFill>
                <a:srgbClr val="7030A0"/>
              </a:solidFill>
            </a:endParaRPr>
          </a:p>
        </p:txBody>
      </p:sp>
      <p:sp>
        <p:nvSpPr>
          <p:cNvPr id="3" name="TextBox 2"/>
          <p:cNvSpPr txBox="1"/>
          <p:nvPr/>
        </p:nvSpPr>
        <p:spPr>
          <a:xfrm>
            <a:off x="0" y="674040"/>
            <a:ext cx="12192000" cy="4832092"/>
          </a:xfrm>
          <a:prstGeom prst="rect">
            <a:avLst/>
          </a:prstGeom>
          <a:noFill/>
        </p:spPr>
        <p:txBody>
          <a:bodyPr wrap="square" rtlCol="0">
            <a:spAutoFit/>
          </a:bodyPr>
          <a:lstStyle/>
          <a:p>
            <a:pPr algn="ctr"/>
            <a:endParaRPr lang="en-US" sz="2000" b="1" dirty="0">
              <a:latin typeface="Book Antiqua" pitchFamily="18" charset="0"/>
            </a:endParaRPr>
          </a:p>
          <a:p>
            <a:endParaRPr lang="en-US" sz="2000" dirty="0">
              <a:solidFill>
                <a:srgbClr val="333399"/>
              </a:solidFill>
              <a:latin typeface="Comic Sans MS" pitchFamily="66" charset="0"/>
              <a:ea typeface="Meiryo" pitchFamily="34" charset="-128"/>
              <a:cs typeface="Meiryo" pitchFamily="34" charset="-128"/>
            </a:endParaRPr>
          </a:p>
          <a:p>
            <a:r>
              <a:rPr lang="en-US" sz="2000" dirty="0">
                <a:solidFill>
                  <a:srgbClr val="CC00CC"/>
                </a:solidFill>
                <a:latin typeface="Shrikhand" pitchFamily="2" charset="0"/>
                <a:cs typeface="Shrikhand" pitchFamily="2" charset="0"/>
              </a:rPr>
              <a:t>TSPS Bytes: A Platform for Creativity</a:t>
            </a:r>
          </a:p>
          <a:p>
            <a:endParaRPr lang="en-US" sz="2000" dirty="0">
              <a:solidFill>
                <a:srgbClr val="333399"/>
              </a:solidFill>
              <a:latin typeface="Comic Sans MS" pitchFamily="66" charset="0"/>
              <a:ea typeface="Meiryo" pitchFamily="34" charset="-128"/>
              <a:cs typeface="Meiryo" pitchFamily="34" charset="-128"/>
            </a:endParaRPr>
          </a:p>
          <a:p>
            <a:r>
              <a:rPr lang="en-US" sz="2000" dirty="0" smtClean="0">
                <a:solidFill>
                  <a:srgbClr val="333399"/>
                </a:solidFill>
                <a:latin typeface="Comic Sans MS" pitchFamily="66" charset="0"/>
                <a:ea typeface="Meiryo" pitchFamily="34" charset="-128"/>
                <a:cs typeface="Meiryo" pitchFamily="34" charset="-128"/>
              </a:rPr>
              <a:t>This </a:t>
            </a:r>
            <a:r>
              <a:rPr lang="en-US" sz="2000" dirty="0">
                <a:solidFill>
                  <a:srgbClr val="333399"/>
                </a:solidFill>
                <a:latin typeface="Comic Sans MS" pitchFamily="66" charset="0"/>
                <a:ea typeface="Meiryo" pitchFamily="34" charset="-128"/>
                <a:cs typeface="Meiryo" pitchFamily="34" charset="-128"/>
              </a:rPr>
              <a:t>e-magazine is a testament to our commitment to nurturing creativity and innovation. We've curated the best moments and trivia from our school's journey, showcasing the talents of our students and educators. With "TSPS Bytes," we aim to share our story, inspire, and motivate our community</a:t>
            </a:r>
            <a:r>
              <a:rPr lang="en-US" sz="2000" dirty="0" smtClean="0">
                <a:solidFill>
                  <a:srgbClr val="333399"/>
                </a:solidFill>
                <a:latin typeface="Comic Sans MS" pitchFamily="66" charset="0"/>
                <a:ea typeface="Meiryo" pitchFamily="34" charset="-128"/>
                <a:cs typeface="Meiryo" pitchFamily="34" charset="-128"/>
              </a:rPr>
              <a:t>.</a:t>
            </a:r>
          </a:p>
          <a:p>
            <a:endParaRPr lang="en-US" sz="2000" dirty="0">
              <a:solidFill>
                <a:srgbClr val="333399"/>
              </a:solidFill>
              <a:latin typeface="Comic Sans MS" pitchFamily="66" charset="0"/>
              <a:ea typeface="Meiryo" pitchFamily="34" charset="-128"/>
              <a:cs typeface="Meiryo" pitchFamily="34" charset="-128"/>
            </a:endParaRPr>
          </a:p>
          <a:p>
            <a:r>
              <a:rPr lang="en-US" sz="2000" dirty="0">
                <a:solidFill>
                  <a:srgbClr val="CC00CC"/>
                </a:solidFill>
                <a:latin typeface="Shrikhand" pitchFamily="2" charset="0"/>
                <a:cs typeface="Shrikhand" pitchFamily="2" charset="0"/>
              </a:rPr>
              <a:t>Wishing You a Bright Future</a:t>
            </a:r>
          </a:p>
          <a:p>
            <a:endParaRPr lang="en-US" sz="2000" dirty="0">
              <a:solidFill>
                <a:srgbClr val="333399"/>
              </a:solidFill>
              <a:latin typeface="Comic Sans MS" pitchFamily="66" charset="0"/>
              <a:ea typeface="Meiryo" pitchFamily="34" charset="-128"/>
              <a:cs typeface="Meiryo" pitchFamily="34" charset="-128"/>
            </a:endParaRPr>
          </a:p>
          <a:p>
            <a:r>
              <a:rPr lang="en-US" sz="2000" dirty="0" smtClean="0">
                <a:solidFill>
                  <a:srgbClr val="333399"/>
                </a:solidFill>
                <a:latin typeface="Comic Sans MS" pitchFamily="66" charset="0"/>
                <a:ea typeface="Meiryo" pitchFamily="34" charset="-128"/>
                <a:cs typeface="Meiryo" pitchFamily="34" charset="-128"/>
              </a:rPr>
              <a:t>As </a:t>
            </a:r>
            <a:r>
              <a:rPr lang="en-US" sz="2000" dirty="0">
                <a:solidFill>
                  <a:srgbClr val="333399"/>
                </a:solidFill>
                <a:latin typeface="Comic Sans MS" pitchFamily="66" charset="0"/>
                <a:ea typeface="Meiryo" pitchFamily="34" charset="-128"/>
                <a:cs typeface="Meiryo" pitchFamily="34" charset="-128"/>
              </a:rPr>
              <a:t>we begin this new academic year, I wish each and every one of you a bright and successful year ahead. May this e-magazine inspire you to reach new heights and explore your passions</a:t>
            </a:r>
            <a:r>
              <a:rPr lang="en-US" sz="2000" dirty="0" smtClean="0">
                <a:solidFill>
                  <a:srgbClr val="333399"/>
                </a:solidFill>
                <a:latin typeface="Comic Sans MS" pitchFamily="66" charset="0"/>
                <a:ea typeface="Meiryo" pitchFamily="34" charset="-128"/>
                <a:cs typeface="Meiryo" pitchFamily="34" charset="-128"/>
              </a:rPr>
              <a:t>.</a:t>
            </a:r>
          </a:p>
          <a:p>
            <a:endParaRPr lang="en-US" sz="2000" dirty="0">
              <a:solidFill>
                <a:srgbClr val="333399"/>
              </a:solidFill>
              <a:latin typeface="Comic Sans MS" pitchFamily="66" charset="0"/>
              <a:ea typeface="Meiryo" pitchFamily="34" charset="-128"/>
              <a:cs typeface="Meiryo" pitchFamily="34" charset="-128"/>
            </a:endParaRPr>
          </a:p>
          <a:p>
            <a:pPr algn="ctr"/>
            <a:r>
              <a:rPr lang="en-US" sz="2800" dirty="0" smtClean="0">
                <a:solidFill>
                  <a:srgbClr val="FF0066"/>
                </a:solidFill>
                <a:latin typeface="Shrikhand" pitchFamily="2" charset="0"/>
                <a:ea typeface="Meiryo" pitchFamily="34" charset="-128"/>
                <a:cs typeface="Shrikhand" pitchFamily="2" charset="0"/>
              </a:rPr>
              <a:t>Happy </a:t>
            </a:r>
            <a:r>
              <a:rPr lang="en-US" sz="2800" dirty="0">
                <a:solidFill>
                  <a:srgbClr val="FF0066"/>
                </a:solidFill>
                <a:latin typeface="Shrikhand" pitchFamily="2" charset="0"/>
                <a:ea typeface="Meiryo" pitchFamily="34" charset="-128"/>
                <a:cs typeface="Shrikhand" pitchFamily="2" charset="0"/>
              </a:rPr>
              <a:t>Reading!</a:t>
            </a:r>
            <a:endParaRPr lang="en-IN" sz="2800" dirty="0">
              <a:solidFill>
                <a:srgbClr val="FF0066"/>
              </a:solidFill>
              <a:latin typeface="Shrikhand" pitchFamily="2" charset="0"/>
              <a:ea typeface="Meiryo" pitchFamily="34" charset="-128"/>
              <a:cs typeface="Shrikhand" pitchFamily="2" charset="0"/>
            </a:endParaRPr>
          </a:p>
        </p:txBody>
      </p:sp>
    </p:spTree>
    <p:extLst>
      <p:ext uri="{BB962C8B-B14F-4D97-AF65-F5344CB8AC3E}">
        <p14:creationId xmlns:p14="http://schemas.microsoft.com/office/powerpoint/2010/main" val="1648654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0"/>
            <a:ext cx="7997895" cy="646331"/>
          </a:xfrm>
          <a:prstGeom prst="rect">
            <a:avLst/>
          </a:prstGeom>
          <a:noFill/>
        </p:spPr>
        <p:txBody>
          <a:bodyPr wrap="none" rtlCol="0">
            <a:spAutoFit/>
          </a:bodyPr>
          <a:lstStyle/>
          <a:p>
            <a:r>
              <a:rPr lang="en-US" sz="3600" dirty="0">
                <a:solidFill>
                  <a:srgbClr val="FF0066"/>
                </a:solidFill>
                <a:latin typeface="Broadway" pitchFamily="82" charset="0"/>
              </a:rPr>
              <a:t>From the Vice- Principal’s Desk</a:t>
            </a:r>
            <a:endParaRPr lang="en-IN" sz="3600" dirty="0">
              <a:solidFill>
                <a:srgbClr val="FF0066"/>
              </a:solidFill>
              <a:latin typeface="Broadway" pitchFamily="82" charset="0"/>
            </a:endParaRPr>
          </a:p>
        </p:txBody>
      </p:sp>
      <p:sp>
        <p:nvSpPr>
          <p:cNvPr id="2" name="TextBox 1"/>
          <p:cNvSpPr txBox="1"/>
          <p:nvPr/>
        </p:nvSpPr>
        <p:spPr>
          <a:xfrm>
            <a:off x="0" y="3868340"/>
            <a:ext cx="12192000" cy="3170099"/>
          </a:xfrm>
          <a:prstGeom prst="rect">
            <a:avLst/>
          </a:prstGeom>
          <a:noFill/>
        </p:spPr>
        <p:txBody>
          <a:bodyPr wrap="square" rtlCol="0">
            <a:spAutoFit/>
          </a:bodyPr>
          <a:lstStyle>
            <a:defPPr>
              <a:defRPr lang="en-US"/>
            </a:defPPr>
            <a:lvl1pPr>
              <a:defRPr>
                <a:solidFill>
                  <a:srgbClr val="7030A0"/>
                </a:solidFill>
                <a:latin typeface="Comic Sans MS" pitchFamily="66" charset="0"/>
              </a:defRPr>
            </a:lvl1pPr>
          </a:lstStyle>
          <a:p>
            <a:pPr algn="just"/>
            <a:r>
              <a:rPr lang="en-US" dirty="0"/>
              <a:t>At The South Public School, we believe that education is a journey of discovery, growth, and empowerment. As we guide our students through the challenges of learning, we recognize the importance of nurturing their curiosity, creativity, and individuality.</a:t>
            </a:r>
          </a:p>
          <a:p>
            <a:pPr algn="just"/>
            <a:endParaRPr lang="en-US" dirty="0"/>
          </a:p>
          <a:p>
            <a:r>
              <a:rPr lang="en-US" sz="2000" dirty="0">
                <a:solidFill>
                  <a:srgbClr val="CC00CC"/>
                </a:solidFill>
                <a:latin typeface="Shrikhand" pitchFamily="2" charset="0"/>
                <a:cs typeface="Shrikhand" pitchFamily="2" charset="0"/>
              </a:rPr>
              <a:t>A Commitment to Excellence</a:t>
            </a:r>
          </a:p>
          <a:p>
            <a:pPr algn="just"/>
            <a:endParaRPr lang="en-US" dirty="0"/>
          </a:p>
          <a:p>
            <a:pPr algn="just"/>
            <a:r>
              <a:rPr lang="en-US" dirty="0"/>
              <a:t>In our second year as a CBSE institution, we've excelled in various spheres, earning laurels and establishing ourselves as a reputable school in Nagpur. Our two-shift system is a testament to our growing popularity, catering to the increasing demand for quality education. We've created a dynamic learning environment that fosters academic excellence, creativity, and social responsibility.</a:t>
            </a:r>
          </a:p>
          <a:p>
            <a:endParaRPr lang="en-US" dirty="0" smtClean="0"/>
          </a:p>
        </p:txBody>
      </p:sp>
      <p:sp>
        <p:nvSpPr>
          <p:cNvPr id="3" name="TextBox 2"/>
          <p:cNvSpPr txBox="1"/>
          <p:nvPr/>
        </p:nvSpPr>
        <p:spPr>
          <a:xfrm>
            <a:off x="0" y="774130"/>
            <a:ext cx="2070845" cy="2769989"/>
          </a:xfrm>
          <a:prstGeom prst="rect">
            <a:avLst/>
          </a:prstGeom>
          <a:noFill/>
        </p:spPr>
        <p:txBody>
          <a:bodyPr wrap="square" rtlCol="0">
            <a:spAutoFit/>
          </a:bodyPr>
          <a:lstStyle/>
          <a:p>
            <a:pPr algn="ctr"/>
            <a:r>
              <a:rPr lang="en-US" sz="2400" dirty="0">
                <a:solidFill>
                  <a:srgbClr val="7030A0"/>
                </a:solidFill>
                <a:latin typeface="Monotype Corsiva" pitchFamily="66" charset="0"/>
              </a:rPr>
              <a:t>"</a:t>
            </a:r>
            <a:r>
              <a:rPr lang="en-US" sz="2400" b="1" dirty="0">
                <a:solidFill>
                  <a:srgbClr val="7030A0"/>
                </a:solidFill>
                <a:latin typeface="Monotype Corsiva" pitchFamily="66" charset="0"/>
              </a:rPr>
              <a:t>The purpose of education is to replace an empty mind with an open one</a:t>
            </a:r>
            <a:r>
              <a:rPr lang="en-US" sz="2400" b="1" dirty="0" smtClean="0">
                <a:solidFill>
                  <a:srgbClr val="7030A0"/>
                </a:solidFill>
                <a:latin typeface="Monotype Corsiva" pitchFamily="66" charset="0"/>
              </a:rPr>
              <a:t>.”    </a:t>
            </a:r>
            <a:r>
              <a:rPr lang="en-US" b="1" dirty="0" smtClean="0">
                <a:solidFill>
                  <a:srgbClr val="7030A0"/>
                </a:solidFill>
                <a:latin typeface="Berlin Sans FB Demi" pitchFamily="34" charset="0"/>
              </a:rPr>
              <a:t>                     </a:t>
            </a:r>
            <a:r>
              <a:rPr lang="en-US" dirty="0" smtClean="0">
                <a:solidFill>
                  <a:srgbClr val="7030A0"/>
                </a:solidFill>
                <a:latin typeface="Berlin Sans FB Demi" pitchFamily="34" charset="0"/>
              </a:rPr>
              <a:t>- </a:t>
            </a:r>
            <a:r>
              <a:rPr lang="en-US" dirty="0" smtClean="0">
                <a:solidFill>
                  <a:srgbClr val="FF0000"/>
                </a:solidFill>
                <a:latin typeface="Bodoni MT Black" pitchFamily="18" charset="0"/>
              </a:rPr>
              <a:t>Malcolm </a:t>
            </a:r>
            <a:r>
              <a:rPr lang="en-US" dirty="0">
                <a:solidFill>
                  <a:srgbClr val="FF0000"/>
                </a:solidFill>
                <a:latin typeface="Bodoni MT Black" pitchFamily="18" charset="0"/>
              </a:rPr>
              <a:t>Forbes </a:t>
            </a:r>
          </a:p>
          <a:p>
            <a:endParaRPr lang="en-IN" dirty="0"/>
          </a:p>
        </p:txBody>
      </p:sp>
      <p:pic>
        <p:nvPicPr>
          <p:cNvPr id="2050" name="Picture 2" descr="C:\Users\user\Desktop\New folder\DSC_001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752" r="18186"/>
          <a:stretch/>
        </p:blipFill>
        <p:spPr bwMode="auto">
          <a:xfrm flipH="1">
            <a:off x="2191866" y="646331"/>
            <a:ext cx="7516909" cy="3025589"/>
          </a:xfrm>
          <a:prstGeom prst="rect">
            <a:avLst/>
          </a:prstGeom>
          <a:noFill/>
          <a:ln>
            <a:noFill/>
          </a:ln>
          <a:effectLst>
            <a:glow rad="228600">
              <a:schemeClr val="accent1">
                <a:satMod val="175000"/>
                <a:alpha val="40000"/>
              </a:schemeClr>
            </a:glow>
            <a:outerShdw dist="35921" dir="2700000" algn="ctr" rotWithShape="0">
              <a:schemeClr val="bg2"/>
            </a:outerShdw>
            <a:softEdge rad="12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385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0"/>
            <a:ext cx="10118667" cy="646331"/>
          </a:xfrm>
          <a:prstGeom prst="rect">
            <a:avLst/>
          </a:prstGeom>
          <a:noFill/>
        </p:spPr>
        <p:txBody>
          <a:bodyPr wrap="none" rtlCol="0">
            <a:spAutoFit/>
          </a:bodyPr>
          <a:lstStyle/>
          <a:p>
            <a:r>
              <a:rPr lang="en-US" sz="3600" dirty="0">
                <a:solidFill>
                  <a:srgbClr val="FF0066"/>
                </a:solidFill>
                <a:latin typeface="Broadway" pitchFamily="82" charset="0"/>
              </a:rPr>
              <a:t>From the Vice- Principal’s Desk (Contd.)</a:t>
            </a:r>
            <a:endParaRPr lang="en-IN" sz="3600" dirty="0">
              <a:solidFill>
                <a:srgbClr val="FF0066"/>
              </a:solidFill>
              <a:latin typeface="Broadway" pitchFamily="82" charset="0"/>
            </a:endParaRPr>
          </a:p>
        </p:txBody>
      </p:sp>
      <p:sp>
        <p:nvSpPr>
          <p:cNvPr id="3" name="TextBox 2"/>
          <p:cNvSpPr txBox="1"/>
          <p:nvPr/>
        </p:nvSpPr>
        <p:spPr>
          <a:xfrm>
            <a:off x="0" y="806823"/>
            <a:ext cx="12192000" cy="6247864"/>
          </a:xfrm>
          <a:prstGeom prst="rect">
            <a:avLst/>
          </a:prstGeom>
          <a:noFill/>
        </p:spPr>
        <p:txBody>
          <a:bodyPr wrap="square" rtlCol="0">
            <a:spAutoFit/>
          </a:bodyPr>
          <a:lstStyle/>
          <a:p>
            <a:r>
              <a:rPr lang="en-US" sz="2000" dirty="0">
                <a:solidFill>
                  <a:srgbClr val="CC00CC"/>
                </a:solidFill>
                <a:latin typeface="Shrikhand" pitchFamily="2" charset="0"/>
                <a:cs typeface="Shrikhand" pitchFamily="2" charset="0"/>
              </a:rPr>
              <a:t>Our Philosophy</a:t>
            </a:r>
          </a:p>
          <a:p>
            <a:r>
              <a:rPr lang="en-US" dirty="0" smtClean="0">
                <a:solidFill>
                  <a:srgbClr val="7030A0"/>
                </a:solidFill>
                <a:latin typeface="Comic Sans MS" pitchFamily="66" charset="0"/>
              </a:rPr>
              <a:t>We </a:t>
            </a:r>
            <a:r>
              <a:rPr lang="en-US" dirty="0">
                <a:solidFill>
                  <a:srgbClr val="7030A0"/>
                </a:solidFill>
                <a:latin typeface="Comic Sans MS" pitchFamily="66" charset="0"/>
              </a:rPr>
              <a:t>believe that every individual has the potential to make a positive impact in the world. Our philosophy is centered around empowering students to be lifelong learners, who:</a:t>
            </a:r>
          </a:p>
          <a:p>
            <a:r>
              <a:rPr lang="en-US" dirty="0">
                <a:solidFill>
                  <a:srgbClr val="7030A0"/>
                </a:solidFill>
                <a:latin typeface="Comic Sans MS" pitchFamily="66" charset="0"/>
              </a:rPr>
              <a:t>-  Boldly chase their dreams</a:t>
            </a:r>
          </a:p>
          <a:p>
            <a:pPr marL="285750" indent="-285750">
              <a:buFontTx/>
              <a:buChar char="-"/>
            </a:pPr>
            <a:r>
              <a:rPr lang="en-US" dirty="0">
                <a:solidFill>
                  <a:srgbClr val="7030A0"/>
                </a:solidFill>
                <a:latin typeface="Comic Sans MS" pitchFamily="66" charset="0"/>
              </a:rPr>
              <a:t>Persevere in the face of challenges</a:t>
            </a:r>
          </a:p>
          <a:p>
            <a:pPr marL="285750" indent="-285750">
              <a:buFontTx/>
              <a:buChar char="-"/>
            </a:pPr>
            <a:r>
              <a:rPr lang="en-US" dirty="0">
                <a:solidFill>
                  <a:srgbClr val="7030A0"/>
                </a:solidFill>
                <a:latin typeface="Comic Sans MS" pitchFamily="66" charset="0"/>
              </a:rPr>
              <a:t>Believe in themselves and their abilities</a:t>
            </a:r>
          </a:p>
          <a:p>
            <a:pPr marL="285750" indent="-285750">
              <a:buFontTx/>
              <a:buChar char="-"/>
            </a:pPr>
            <a:r>
              <a:rPr lang="en-US" dirty="0">
                <a:solidFill>
                  <a:srgbClr val="7030A0"/>
                </a:solidFill>
                <a:latin typeface="Comic Sans MS" pitchFamily="66" charset="0"/>
              </a:rPr>
              <a:t>Strive for excellence and continuous improvement</a:t>
            </a:r>
          </a:p>
          <a:p>
            <a:endParaRPr lang="en-US" dirty="0" smtClean="0">
              <a:solidFill>
                <a:srgbClr val="FF0066"/>
              </a:solidFill>
              <a:latin typeface="Cooper Black" pitchFamily="18" charset="0"/>
            </a:endParaRPr>
          </a:p>
          <a:p>
            <a:r>
              <a:rPr lang="en-US" sz="2000" dirty="0">
                <a:solidFill>
                  <a:srgbClr val="CC00CC"/>
                </a:solidFill>
                <a:latin typeface="Shrikhand" pitchFamily="2" charset="0"/>
                <a:cs typeface="Shrikhand" pitchFamily="2" charset="0"/>
              </a:rPr>
              <a:t>Showcasing Our Journey</a:t>
            </a:r>
          </a:p>
          <a:p>
            <a:r>
              <a:rPr lang="en-US" dirty="0" smtClean="0">
                <a:solidFill>
                  <a:srgbClr val="7030A0"/>
                </a:solidFill>
                <a:latin typeface="Comic Sans MS" pitchFamily="66" charset="0"/>
              </a:rPr>
              <a:t>The </a:t>
            </a:r>
            <a:r>
              <a:rPr lang="en-US" dirty="0">
                <a:solidFill>
                  <a:srgbClr val="7030A0"/>
                </a:solidFill>
                <a:latin typeface="Comic Sans MS" pitchFamily="66" charset="0"/>
              </a:rPr>
              <a:t>TSPS Bytes e-Magazine is a reflection of our commitment to excellence and our passion for learning. This digital publication showcases the myriad activities, achievements, and talents of our students and educators. We're proud to share our journey with you and inspire others to embark on their own path of discovery and growth</a:t>
            </a:r>
            <a:r>
              <a:rPr lang="en-US" dirty="0" smtClean="0">
                <a:solidFill>
                  <a:srgbClr val="7030A0"/>
                </a:solidFill>
                <a:latin typeface="Comic Sans MS" pitchFamily="66" charset="0"/>
              </a:rPr>
              <a:t>.</a:t>
            </a:r>
          </a:p>
          <a:p>
            <a:endParaRPr lang="en-US" dirty="0" smtClean="0">
              <a:solidFill>
                <a:srgbClr val="FF0066"/>
              </a:solidFill>
              <a:latin typeface="Cooper Black" pitchFamily="18" charset="0"/>
            </a:endParaRPr>
          </a:p>
          <a:p>
            <a:r>
              <a:rPr lang="en-US" sz="2000" dirty="0">
                <a:solidFill>
                  <a:srgbClr val="CC00CC"/>
                </a:solidFill>
                <a:latin typeface="Shrikhand" pitchFamily="2" charset="0"/>
                <a:cs typeface="Shrikhand" pitchFamily="2" charset="0"/>
              </a:rPr>
              <a:t>Wishing You Success</a:t>
            </a:r>
          </a:p>
          <a:p>
            <a:r>
              <a:rPr lang="en-US" dirty="0" smtClean="0">
                <a:solidFill>
                  <a:srgbClr val="7030A0"/>
                </a:solidFill>
                <a:latin typeface="Comic Sans MS" pitchFamily="66" charset="0"/>
              </a:rPr>
              <a:t>As </a:t>
            </a:r>
            <a:r>
              <a:rPr lang="en-US" dirty="0">
                <a:solidFill>
                  <a:srgbClr val="7030A0"/>
                </a:solidFill>
                <a:latin typeface="Comic Sans MS" pitchFamily="66" charset="0"/>
              </a:rPr>
              <a:t>we continue on this journey, I wish our students, parents, and educators all the best. May this e-magazine inspire you to reach new heights and pursue your passions with courage and conviction</a:t>
            </a:r>
            <a:r>
              <a:rPr lang="en-US" dirty="0" smtClean="0">
                <a:solidFill>
                  <a:srgbClr val="7030A0"/>
                </a:solidFill>
                <a:latin typeface="Comic Sans MS" pitchFamily="66" charset="0"/>
              </a:rPr>
              <a:t>.</a:t>
            </a:r>
          </a:p>
          <a:p>
            <a:endParaRPr lang="en-US" dirty="0" smtClean="0">
              <a:solidFill>
                <a:srgbClr val="7030A0"/>
              </a:solidFill>
              <a:latin typeface="Comic Sans MS" pitchFamily="66" charset="0"/>
            </a:endParaRPr>
          </a:p>
          <a:p>
            <a:r>
              <a:rPr lang="en-US" b="1" dirty="0" smtClean="0">
                <a:solidFill>
                  <a:srgbClr val="7030A0"/>
                </a:solidFill>
                <a:latin typeface="Comic Sans MS" pitchFamily="66" charset="0"/>
              </a:rPr>
              <a:t>Best </a:t>
            </a:r>
            <a:r>
              <a:rPr lang="en-US" b="1" dirty="0">
                <a:solidFill>
                  <a:srgbClr val="7030A0"/>
                </a:solidFill>
                <a:latin typeface="Comic Sans MS" pitchFamily="66" charset="0"/>
              </a:rPr>
              <a:t>regards</a:t>
            </a:r>
            <a:r>
              <a:rPr lang="en-US" b="1" dirty="0" smtClean="0">
                <a:solidFill>
                  <a:srgbClr val="7030A0"/>
                </a:solidFill>
                <a:latin typeface="Comic Sans MS" pitchFamily="66" charset="0"/>
              </a:rPr>
              <a:t>,</a:t>
            </a:r>
          </a:p>
          <a:p>
            <a:r>
              <a:rPr lang="en-US" b="1" dirty="0" smtClean="0">
                <a:solidFill>
                  <a:srgbClr val="7030A0"/>
                </a:solidFill>
                <a:latin typeface="Comic Sans MS" pitchFamily="66" charset="0"/>
              </a:rPr>
              <a:t>Mr. </a:t>
            </a:r>
            <a:r>
              <a:rPr lang="en-US" b="1" dirty="0" err="1" smtClean="0">
                <a:solidFill>
                  <a:srgbClr val="7030A0"/>
                </a:solidFill>
                <a:latin typeface="Comic Sans MS" pitchFamily="66" charset="0"/>
              </a:rPr>
              <a:t>Mangesh</a:t>
            </a:r>
            <a:r>
              <a:rPr lang="en-US" b="1" dirty="0" smtClean="0">
                <a:solidFill>
                  <a:srgbClr val="7030A0"/>
                </a:solidFill>
                <a:latin typeface="Comic Sans MS" pitchFamily="66" charset="0"/>
              </a:rPr>
              <a:t> </a:t>
            </a:r>
            <a:r>
              <a:rPr lang="en-US" b="1" dirty="0" err="1" smtClean="0">
                <a:solidFill>
                  <a:srgbClr val="7030A0"/>
                </a:solidFill>
                <a:latin typeface="Comic Sans MS" pitchFamily="66" charset="0"/>
              </a:rPr>
              <a:t>Chinewar</a:t>
            </a:r>
            <a:endParaRPr lang="en-US" b="1" dirty="0" smtClean="0">
              <a:solidFill>
                <a:srgbClr val="7030A0"/>
              </a:solidFill>
              <a:latin typeface="Comic Sans MS" pitchFamily="66" charset="0"/>
            </a:endParaRPr>
          </a:p>
          <a:p>
            <a:r>
              <a:rPr lang="en-US" b="1" dirty="0" smtClean="0">
                <a:solidFill>
                  <a:srgbClr val="7030A0"/>
                </a:solidFill>
                <a:latin typeface="Comic Sans MS" pitchFamily="66" charset="0"/>
              </a:rPr>
              <a:t>Vice </a:t>
            </a:r>
            <a:r>
              <a:rPr lang="en-US" b="1" dirty="0">
                <a:solidFill>
                  <a:srgbClr val="7030A0"/>
                </a:solidFill>
                <a:latin typeface="Comic Sans MS" pitchFamily="66" charset="0"/>
              </a:rPr>
              <a:t>Principal, The South Public School, Nagpur</a:t>
            </a:r>
          </a:p>
          <a:p>
            <a:endParaRPr lang="en-IN" b="1" dirty="0">
              <a:solidFill>
                <a:srgbClr val="7030A0"/>
              </a:solidFill>
              <a:latin typeface="Comic Sans MS" pitchFamily="66" charset="0"/>
            </a:endParaRPr>
          </a:p>
        </p:txBody>
      </p:sp>
    </p:spTree>
    <p:extLst>
      <p:ext uri="{BB962C8B-B14F-4D97-AF65-F5344CB8AC3E}">
        <p14:creationId xmlns:p14="http://schemas.microsoft.com/office/powerpoint/2010/main" val="38654084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0" y="0"/>
            <a:ext cx="6144631" cy="646331"/>
          </a:xfrm>
          <a:prstGeom prst="rect">
            <a:avLst/>
          </a:prstGeom>
          <a:noFill/>
        </p:spPr>
        <p:txBody>
          <a:bodyPr wrap="none" rtlCol="0">
            <a:spAutoFit/>
          </a:bodyPr>
          <a:lstStyle/>
          <a:p>
            <a:r>
              <a:rPr lang="en-IN" sz="3600" dirty="0">
                <a:latin typeface="Bernard MT Condensed" pitchFamily="18" charset="0"/>
              </a:rPr>
              <a:t>FROM THE EDITORIAL TEAM’S DESK</a:t>
            </a:r>
          </a:p>
        </p:txBody>
      </p:sp>
      <p:sp>
        <p:nvSpPr>
          <p:cNvPr id="2" name="TextBox 1"/>
          <p:cNvSpPr txBox="1"/>
          <p:nvPr/>
        </p:nvSpPr>
        <p:spPr>
          <a:xfrm>
            <a:off x="2413747" y="921533"/>
            <a:ext cx="8019606" cy="858857"/>
          </a:xfrm>
          <a:prstGeom prst="frame">
            <a:avLst/>
          </a:prstGeom>
          <a:gradFill>
            <a:gsLst>
              <a:gs pos="0">
                <a:srgbClr val="8488C4"/>
              </a:gs>
              <a:gs pos="53000">
                <a:srgbClr val="D4DEFF"/>
              </a:gs>
              <a:gs pos="83000">
                <a:srgbClr val="D4DEFF"/>
              </a:gs>
              <a:gs pos="100000">
                <a:srgbClr val="96AB94"/>
              </a:gs>
            </a:gsLst>
            <a:lin ang="2700000" scaled="0"/>
          </a:gradFill>
          <a:ln w="28575">
            <a:solidFill>
              <a:schemeClr val="tx1"/>
            </a:solidFill>
          </a:ln>
        </p:spPr>
        <p:txBody>
          <a:bodyPr wrap="square" rtlCol="0">
            <a:spAutoFit/>
          </a:bodyPr>
          <a:lstStyle/>
          <a:p>
            <a:r>
              <a:rPr lang="en-US" b="1" dirty="0" smtClean="0">
                <a:solidFill>
                  <a:srgbClr val="7030A0"/>
                </a:solidFill>
                <a:latin typeface="Helvetica" pitchFamily="2" charset="0"/>
              </a:rPr>
              <a:t>"</a:t>
            </a:r>
            <a:r>
              <a:rPr lang="en-US" b="1" dirty="0">
                <a:solidFill>
                  <a:srgbClr val="7030A0"/>
                </a:solidFill>
                <a:latin typeface="Helvetica" pitchFamily="2" charset="0"/>
              </a:rPr>
              <a:t>The art of writing is the art of discovering what you believe." </a:t>
            </a:r>
            <a:endParaRPr lang="en-US" b="1" dirty="0" smtClean="0">
              <a:solidFill>
                <a:srgbClr val="7030A0"/>
              </a:solidFill>
              <a:latin typeface="Helvetica" pitchFamily="2" charset="0"/>
            </a:endParaRPr>
          </a:p>
          <a:p>
            <a:r>
              <a:rPr lang="en-US" b="1" dirty="0" smtClean="0">
                <a:solidFill>
                  <a:srgbClr val="7030A0"/>
                </a:solidFill>
                <a:latin typeface="Bookman Old Style" pitchFamily="18" charset="0"/>
              </a:rPr>
              <a:t>				- </a:t>
            </a:r>
            <a:r>
              <a:rPr lang="en-US" b="1" dirty="0" err="1">
                <a:solidFill>
                  <a:srgbClr val="7030A0"/>
                </a:solidFill>
                <a:latin typeface="Bookman Old Style" pitchFamily="18" charset="0"/>
              </a:rPr>
              <a:t>Gustave</a:t>
            </a:r>
            <a:r>
              <a:rPr lang="en-US" b="1" dirty="0">
                <a:solidFill>
                  <a:srgbClr val="7030A0"/>
                </a:solidFill>
                <a:latin typeface="Bookman Old Style" pitchFamily="18" charset="0"/>
              </a:rPr>
              <a:t> </a:t>
            </a:r>
            <a:r>
              <a:rPr lang="en-US" b="1" dirty="0" smtClean="0">
                <a:solidFill>
                  <a:srgbClr val="7030A0"/>
                </a:solidFill>
                <a:latin typeface="Bookman Old Style" pitchFamily="18" charset="0"/>
              </a:rPr>
              <a:t>Flaubert</a:t>
            </a:r>
            <a:endParaRPr lang="en-US" b="1" dirty="0">
              <a:solidFill>
                <a:srgbClr val="7030A0"/>
              </a:solidFill>
              <a:latin typeface="Bookman Old Style" pitchFamily="18" charset="0"/>
            </a:endParaRPr>
          </a:p>
        </p:txBody>
      </p:sp>
      <p:sp>
        <p:nvSpPr>
          <p:cNvPr id="3" name="TextBox 2"/>
          <p:cNvSpPr txBox="1"/>
          <p:nvPr/>
        </p:nvSpPr>
        <p:spPr>
          <a:xfrm>
            <a:off x="0" y="525306"/>
            <a:ext cx="4585448" cy="369332"/>
          </a:xfrm>
          <a:prstGeom prst="chevron">
            <a:avLst/>
          </a:prstGeom>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2700000" scaled="1"/>
            <a:tileRect/>
          </a:gradFill>
          <a:ln w="28575">
            <a:solidFill>
              <a:schemeClr val="tx1"/>
            </a:solidFill>
          </a:ln>
        </p:spPr>
        <p:txBody>
          <a:bodyPr wrap="square" rtlCol="0">
            <a:spAutoFit/>
          </a:bodyPr>
          <a:lstStyle/>
          <a:p>
            <a:r>
              <a:rPr lang="en-US" b="1" dirty="0">
                <a:solidFill>
                  <a:srgbClr val="7030A0"/>
                </a:solidFill>
                <a:latin typeface="Bookman Old Style" pitchFamily="18" charset="0"/>
              </a:rPr>
              <a:t>Welcome to TSPS Bytes 2.0! </a:t>
            </a:r>
          </a:p>
        </p:txBody>
      </p:sp>
      <p:sp>
        <p:nvSpPr>
          <p:cNvPr id="4" name="TextBox 3"/>
          <p:cNvSpPr txBox="1"/>
          <p:nvPr/>
        </p:nvSpPr>
        <p:spPr>
          <a:xfrm>
            <a:off x="0" y="1753495"/>
            <a:ext cx="12044082" cy="5139869"/>
          </a:xfrm>
          <a:prstGeom prst="rect">
            <a:avLst/>
          </a:prstGeom>
          <a:noFill/>
        </p:spPr>
        <p:txBody>
          <a:bodyPr wrap="square" rtlCol="0">
            <a:spAutoFit/>
          </a:bodyPr>
          <a:lstStyle/>
          <a:p>
            <a:r>
              <a:rPr lang="en-US" dirty="0">
                <a:solidFill>
                  <a:srgbClr val="7030A0"/>
                </a:solidFill>
                <a:latin typeface="Comic Sans MS" pitchFamily="66" charset="0"/>
              </a:rPr>
              <a:t>We're delighted to announce that TSPS Bytes, The South Public School's flagship e-magazine, is successfully continuing into its second year! Building on the success of our first session, which saw four editions of the magazine, we're excited to share new stories, articles, and features with our readers.</a:t>
            </a:r>
          </a:p>
          <a:p>
            <a:endParaRPr lang="en-US" dirty="0">
              <a:solidFill>
                <a:srgbClr val="7030A0"/>
              </a:solidFill>
              <a:latin typeface="Comic Sans MS" pitchFamily="66" charset="0"/>
            </a:endParaRPr>
          </a:p>
          <a:p>
            <a:pPr algn="just"/>
            <a:r>
              <a:rPr lang="en-US" sz="2000" dirty="0">
                <a:solidFill>
                  <a:srgbClr val="CC00CC"/>
                </a:solidFill>
                <a:latin typeface="Shrikhand" pitchFamily="2" charset="0"/>
                <a:cs typeface="Shrikhand" pitchFamily="2" charset="0"/>
              </a:rPr>
              <a:t>A Reflection of Our Community</a:t>
            </a:r>
          </a:p>
          <a:p>
            <a:pPr algn="just"/>
            <a:endParaRPr lang="en-US" sz="2000" dirty="0">
              <a:solidFill>
                <a:srgbClr val="CC00CC"/>
              </a:solidFill>
              <a:latin typeface="Shrikhand" pitchFamily="2" charset="0"/>
              <a:cs typeface="Shrikhand" pitchFamily="2" charset="0"/>
            </a:endParaRPr>
          </a:p>
          <a:p>
            <a:r>
              <a:rPr lang="en-US" dirty="0">
                <a:solidFill>
                  <a:srgbClr val="7030A0"/>
                </a:solidFill>
                <a:latin typeface="Comic Sans MS" pitchFamily="66" charset="0"/>
              </a:rPr>
              <a:t>In this new session, we'll continue to showcase the vibrant spirit of our school community through a diverse range of content. From academic achievements to creative pursuits, we'll highlight the talents and experiences of our students, teachers, and alumni. Our goal is to provide a platform for our community to share their ideas, opinions, and perspectives.</a:t>
            </a:r>
          </a:p>
          <a:p>
            <a:endParaRPr lang="en-US" dirty="0">
              <a:solidFill>
                <a:srgbClr val="7030A0"/>
              </a:solidFill>
              <a:latin typeface="Comic Sans MS" pitchFamily="66" charset="0"/>
            </a:endParaRPr>
          </a:p>
          <a:p>
            <a:pPr algn="just"/>
            <a:r>
              <a:rPr lang="en-US" sz="2000" dirty="0">
                <a:solidFill>
                  <a:srgbClr val="CC00CC"/>
                </a:solidFill>
                <a:latin typeface="Shrikhand" pitchFamily="2" charset="0"/>
                <a:cs typeface="Shrikhand" pitchFamily="2" charset="0"/>
              </a:rPr>
              <a:t>A </a:t>
            </a:r>
            <a:r>
              <a:rPr lang="en-US" sz="2000" dirty="0" err="1">
                <a:solidFill>
                  <a:srgbClr val="CC00CC"/>
                </a:solidFill>
                <a:latin typeface="Shrikhand" pitchFamily="2" charset="0"/>
                <a:cs typeface="Shrikhand" pitchFamily="2" charset="0"/>
              </a:rPr>
              <a:t>Labour</a:t>
            </a:r>
            <a:r>
              <a:rPr lang="en-US" sz="2000" dirty="0">
                <a:solidFill>
                  <a:srgbClr val="CC00CC"/>
                </a:solidFill>
                <a:latin typeface="Shrikhand" pitchFamily="2" charset="0"/>
                <a:cs typeface="Shrikhand" pitchFamily="2" charset="0"/>
              </a:rPr>
              <a:t> of Love</a:t>
            </a:r>
          </a:p>
          <a:p>
            <a:endParaRPr lang="en-US" dirty="0">
              <a:solidFill>
                <a:srgbClr val="7030A0"/>
              </a:solidFill>
              <a:latin typeface="Comic Sans MS" pitchFamily="66" charset="0"/>
            </a:endParaRPr>
          </a:p>
          <a:p>
            <a:r>
              <a:rPr lang="en-US" dirty="0" smtClean="0">
                <a:solidFill>
                  <a:srgbClr val="7030A0"/>
                </a:solidFill>
                <a:latin typeface="Comic Sans MS" pitchFamily="66" charset="0"/>
              </a:rPr>
              <a:t>We'd </a:t>
            </a:r>
            <a:r>
              <a:rPr lang="en-US" dirty="0">
                <a:solidFill>
                  <a:srgbClr val="7030A0"/>
                </a:solidFill>
                <a:latin typeface="Comic Sans MS" pitchFamily="66" charset="0"/>
              </a:rPr>
              <a:t>like to thank our contributors, well-wishers, and readers for their support and enthusiasm. We're proud to continue this journey and look forward to sharing more exciting content with you</a:t>
            </a:r>
            <a:r>
              <a:rPr lang="en-US" dirty="0" smtClean="0">
                <a:solidFill>
                  <a:srgbClr val="7030A0"/>
                </a:solidFill>
                <a:latin typeface="Comic Sans MS" pitchFamily="66" charset="0"/>
              </a:rPr>
              <a:t>.</a:t>
            </a:r>
          </a:p>
          <a:p>
            <a:pPr algn="ctr"/>
            <a:endParaRPr lang="en-US" dirty="0" smtClean="0">
              <a:solidFill>
                <a:srgbClr val="FF0066"/>
              </a:solidFill>
              <a:latin typeface="Cooper Black" pitchFamily="18" charset="0"/>
            </a:endParaRPr>
          </a:p>
          <a:p>
            <a:pPr algn="ctr"/>
            <a:r>
              <a:rPr lang="en-US" dirty="0" smtClean="0">
                <a:solidFill>
                  <a:srgbClr val="FF0066"/>
                </a:solidFill>
                <a:latin typeface="Cooper Black" pitchFamily="18" charset="0"/>
              </a:rPr>
              <a:t>Happy </a:t>
            </a:r>
            <a:r>
              <a:rPr lang="en-US" dirty="0">
                <a:solidFill>
                  <a:srgbClr val="FF0066"/>
                </a:solidFill>
                <a:latin typeface="Cooper Black" pitchFamily="18" charset="0"/>
              </a:rPr>
              <a:t>Reading!</a:t>
            </a:r>
          </a:p>
          <a:p>
            <a:pPr algn="ctr"/>
            <a:r>
              <a:rPr lang="en-US" b="1" dirty="0" smtClean="0">
                <a:solidFill>
                  <a:srgbClr val="7030A0"/>
                </a:solidFill>
                <a:latin typeface="Comic Sans MS" pitchFamily="66" charset="0"/>
              </a:rPr>
              <a:t>The </a:t>
            </a:r>
            <a:r>
              <a:rPr lang="en-US" b="1" dirty="0">
                <a:solidFill>
                  <a:srgbClr val="7030A0"/>
                </a:solidFill>
                <a:latin typeface="Comic Sans MS" pitchFamily="66" charset="0"/>
              </a:rPr>
              <a:t>Editorial Team, TSPS </a:t>
            </a:r>
            <a:r>
              <a:rPr lang="en-US" b="1" dirty="0" smtClean="0">
                <a:solidFill>
                  <a:srgbClr val="7030A0"/>
                </a:solidFill>
                <a:latin typeface="Comic Sans MS" pitchFamily="66" charset="0"/>
              </a:rPr>
              <a:t>Bytes</a:t>
            </a:r>
            <a:endParaRPr lang="en-IN" b="1" dirty="0">
              <a:solidFill>
                <a:srgbClr val="7030A0"/>
              </a:solidFill>
              <a:latin typeface="Comic Sans MS" pitchFamily="66" charset="0"/>
            </a:endParaRPr>
          </a:p>
        </p:txBody>
      </p:sp>
    </p:spTree>
    <p:extLst>
      <p:ext uri="{BB962C8B-B14F-4D97-AF65-F5344CB8AC3E}">
        <p14:creationId xmlns:p14="http://schemas.microsoft.com/office/powerpoint/2010/main" val="2281868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5" name="Rectangle 4"/>
          <p:cNvSpPr/>
          <p:nvPr/>
        </p:nvSpPr>
        <p:spPr>
          <a:xfrm>
            <a:off x="-107576" y="-136525"/>
            <a:ext cx="12299576" cy="830997"/>
          </a:xfrm>
          <a:prstGeom prst="rect">
            <a:avLst/>
          </a:prstGeom>
          <a:blipFill>
            <a:blip r:embed="rId3"/>
            <a:stretch>
              <a:fillRect/>
            </a:stretch>
          </a:blipFill>
        </p:spPr>
        <p:txBody>
          <a:bodyPr wrap="square" lIns="91440" tIns="45720" rIns="91440" bIns="45720">
            <a:spAutoFit/>
          </a:bodyPr>
          <a:lstStyle/>
          <a:p>
            <a:pPr algn="ctr"/>
            <a:r>
              <a:rPr lang="en-US" sz="4800" b="1" dirty="0" smtClean="0">
                <a:ln w="10541" cmpd="sng">
                  <a:solidFill>
                    <a:schemeClr val="accent1">
                      <a:shade val="88000"/>
                      <a:satMod val="110000"/>
                    </a:schemeClr>
                  </a:solidFill>
                  <a:prstDash val="solid"/>
                </a:ln>
                <a:solidFill>
                  <a:srgbClr val="333399"/>
                </a:solidFill>
              </a:rPr>
              <a:t>Editorial Team</a:t>
            </a:r>
          </a:p>
        </p:txBody>
      </p:sp>
      <p:sp>
        <p:nvSpPr>
          <p:cNvPr id="6" name="Rectangle 5"/>
          <p:cNvSpPr/>
          <p:nvPr/>
        </p:nvSpPr>
        <p:spPr>
          <a:xfrm>
            <a:off x="0" y="6082600"/>
            <a:ext cx="12299576" cy="707886"/>
          </a:xfrm>
          <a:prstGeom prst="rect">
            <a:avLst/>
          </a:prstGeom>
          <a:blipFill>
            <a:blip r:embed="rId4">
              <a:extLst>
                <a:ext uri="{BEBA8EAE-BF5A-486C-A8C5-ECC9F3942E4B}">
                  <a14:imgProps xmlns:a14="http://schemas.microsoft.com/office/drawing/2010/main">
                    <a14:imgLayer r:embed="rId5">
                      <a14:imgEffect>
                        <a14:sharpenSoften amount="-28000"/>
                      </a14:imgEffect>
                      <a14:imgEffect>
                        <a14:brightnessContrast bright="37000"/>
                      </a14:imgEffect>
                    </a14:imgLayer>
                  </a14:imgProps>
                </a:ext>
              </a:extLst>
            </a:blip>
            <a:stretch>
              <a:fillRect/>
            </a:stretch>
          </a:blipFill>
        </p:spPr>
        <p:txBody>
          <a:bodyPr wrap="square" lIns="91440" tIns="45720" rIns="91440" bIns="45720">
            <a:spAutoFit/>
          </a:bodyPr>
          <a:lstStyle/>
          <a:p>
            <a:r>
              <a:rPr lang="en-US" sz="2000" b="1" dirty="0" smtClean="0">
                <a:ln w="10541" cmpd="sng">
                  <a:solidFill>
                    <a:schemeClr val="accent1">
                      <a:shade val="88000"/>
                      <a:satMod val="110000"/>
                    </a:schemeClr>
                  </a:solidFill>
                  <a:prstDash val="solid"/>
                </a:ln>
                <a:solidFill>
                  <a:srgbClr val="333399"/>
                </a:solidFill>
              </a:rPr>
              <a:t>From Left  to Right : Ms. </a:t>
            </a:r>
            <a:r>
              <a:rPr lang="en-US" sz="2000" b="1" dirty="0" err="1" smtClean="0">
                <a:ln w="10541" cmpd="sng">
                  <a:solidFill>
                    <a:schemeClr val="accent1">
                      <a:shade val="88000"/>
                      <a:satMod val="110000"/>
                    </a:schemeClr>
                  </a:solidFill>
                  <a:prstDash val="solid"/>
                </a:ln>
                <a:solidFill>
                  <a:srgbClr val="333399"/>
                </a:solidFill>
              </a:rPr>
              <a:t>Anupama</a:t>
            </a:r>
            <a:r>
              <a:rPr lang="en-US" sz="2000" b="1" dirty="0" smtClean="0">
                <a:ln w="10541" cmpd="sng">
                  <a:solidFill>
                    <a:schemeClr val="accent1">
                      <a:shade val="88000"/>
                      <a:satMod val="110000"/>
                    </a:schemeClr>
                  </a:solidFill>
                  <a:prstDash val="solid"/>
                </a:ln>
                <a:solidFill>
                  <a:srgbClr val="333399"/>
                </a:solidFill>
              </a:rPr>
              <a:t> </a:t>
            </a:r>
            <a:r>
              <a:rPr lang="en-US" sz="2000" b="1" dirty="0" err="1" smtClean="0">
                <a:ln w="10541" cmpd="sng">
                  <a:solidFill>
                    <a:schemeClr val="accent1">
                      <a:shade val="88000"/>
                      <a:satMod val="110000"/>
                    </a:schemeClr>
                  </a:solidFill>
                  <a:prstDash val="solid"/>
                </a:ln>
                <a:solidFill>
                  <a:srgbClr val="333399"/>
                </a:solidFill>
              </a:rPr>
              <a:t>D’souza</a:t>
            </a:r>
            <a:r>
              <a:rPr lang="en-US" sz="2000" b="1" dirty="0" smtClean="0">
                <a:ln w="10541" cmpd="sng">
                  <a:solidFill>
                    <a:schemeClr val="accent1">
                      <a:shade val="88000"/>
                      <a:satMod val="110000"/>
                    </a:schemeClr>
                  </a:solidFill>
                  <a:prstDash val="solid"/>
                </a:ln>
                <a:solidFill>
                  <a:srgbClr val="333399"/>
                </a:solidFill>
              </a:rPr>
              <a:t>, Ms. Anjali </a:t>
            </a:r>
            <a:r>
              <a:rPr lang="en-US" sz="2000" b="1" dirty="0" err="1" smtClean="0">
                <a:ln w="10541" cmpd="sng">
                  <a:solidFill>
                    <a:schemeClr val="accent1">
                      <a:shade val="88000"/>
                      <a:satMod val="110000"/>
                    </a:schemeClr>
                  </a:solidFill>
                  <a:prstDash val="solid"/>
                </a:ln>
                <a:solidFill>
                  <a:srgbClr val="333399"/>
                </a:solidFill>
              </a:rPr>
              <a:t>Deshpande</a:t>
            </a:r>
            <a:r>
              <a:rPr lang="en-US" sz="2000" b="1" dirty="0" smtClean="0">
                <a:ln w="10541" cmpd="sng">
                  <a:solidFill>
                    <a:schemeClr val="accent1">
                      <a:shade val="88000"/>
                      <a:satMod val="110000"/>
                    </a:schemeClr>
                  </a:solidFill>
                  <a:prstDash val="solid"/>
                </a:ln>
                <a:solidFill>
                  <a:srgbClr val="333399"/>
                </a:solidFill>
              </a:rPr>
              <a:t> Ms. </a:t>
            </a:r>
            <a:r>
              <a:rPr lang="en-US" sz="2000" b="1" dirty="0" err="1" smtClean="0">
                <a:ln w="10541" cmpd="sng">
                  <a:solidFill>
                    <a:schemeClr val="accent1">
                      <a:shade val="88000"/>
                      <a:satMod val="110000"/>
                    </a:schemeClr>
                  </a:solidFill>
                  <a:prstDash val="solid"/>
                </a:ln>
                <a:solidFill>
                  <a:srgbClr val="333399"/>
                </a:solidFill>
              </a:rPr>
              <a:t>Shalakh</a:t>
            </a:r>
            <a:r>
              <a:rPr lang="en-US" sz="2000" b="1" dirty="0" smtClean="0">
                <a:ln w="10541" cmpd="sng">
                  <a:solidFill>
                    <a:schemeClr val="accent1">
                      <a:shade val="88000"/>
                      <a:satMod val="110000"/>
                    </a:schemeClr>
                  </a:solidFill>
                  <a:prstDash val="solid"/>
                </a:ln>
                <a:solidFill>
                  <a:srgbClr val="333399"/>
                </a:solidFill>
              </a:rPr>
              <a:t> Joshi, Ms. </a:t>
            </a:r>
            <a:r>
              <a:rPr lang="en-US" sz="2000" b="1" dirty="0" err="1" smtClean="0">
                <a:ln w="10541" cmpd="sng">
                  <a:solidFill>
                    <a:schemeClr val="accent1">
                      <a:shade val="88000"/>
                      <a:satMod val="110000"/>
                    </a:schemeClr>
                  </a:solidFill>
                  <a:prstDash val="solid"/>
                </a:ln>
                <a:solidFill>
                  <a:srgbClr val="333399"/>
                </a:solidFill>
              </a:rPr>
              <a:t>Vaishali</a:t>
            </a:r>
            <a:r>
              <a:rPr lang="en-US" sz="2000" b="1" dirty="0" smtClean="0">
                <a:ln w="10541" cmpd="sng">
                  <a:solidFill>
                    <a:schemeClr val="accent1">
                      <a:shade val="88000"/>
                      <a:satMod val="110000"/>
                    </a:schemeClr>
                  </a:solidFill>
                  <a:prstDash val="solid"/>
                </a:ln>
                <a:solidFill>
                  <a:srgbClr val="333399"/>
                </a:solidFill>
              </a:rPr>
              <a:t> </a:t>
            </a:r>
            <a:r>
              <a:rPr lang="en-US" sz="2000" b="1" dirty="0" err="1" smtClean="0">
                <a:ln w="10541" cmpd="sng">
                  <a:solidFill>
                    <a:schemeClr val="accent1">
                      <a:shade val="88000"/>
                      <a:satMod val="110000"/>
                    </a:schemeClr>
                  </a:solidFill>
                  <a:prstDash val="solid"/>
                </a:ln>
                <a:solidFill>
                  <a:srgbClr val="333399"/>
                </a:solidFill>
              </a:rPr>
              <a:t>Deshpande</a:t>
            </a:r>
            <a:r>
              <a:rPr lang="en-US" sz="2000" b="1" dirty="0" smtClean="0">
                <a:ln w="10541" cmpd="sng">
                  <a:solidFill>
                    <a:schemeClr val="accent1">
                      <a:shade val="88000"/>
                      <a:satMod val="110000"/>
                    </a:schemeClr>
                  </a:solidFill>
                  <a:prstDash val="solid"/>
                </a:ln>
                <a:solidFill>
                  <a:srgbClr val="333399"/>
                </a:solidFill>
              </a:rPr>
              <a:t>,           Ms. </a:t>
            </a:r>
            <a:r>
              <a:rPr lang="en-US" sz="2000" b="1" dirty="0" err="1" smtClean="0">
                <a:ln w="10541" cmpd="sng">
                  <a:solidFill>
                    <a:schemeClr val="accent1">
                      <a:shade val="88000"/>
                      <a:satMod val="110000"/>
                    </a:schemeClr>
                  </a:solidFill>
                  <a:prstDash val="solid"/>
                </a:ln>
                <a:solidFill>
                  <a:srgbClr val="333399"/>
                </a:solidFill>
              </a:rPr>
              <a:t>Deepali</a:t>
            </a:r>
            <a:r>
              <a:rPr lang="en-US" sz="2000" b="1" dirty="0" smtClean="0">
                <a:ln w="10541" cmpd="sng">
                  <a:solidFill>
                    <a:schemeClr val="accent1">
                      <a:shade val="88000"/>
                      <a:satMod val="110000"/>
                    </a:schemeClr>
                  </a:solidFill>
                  <a:prstDash val="solid"/>
                </a:ln>
                <a:solidFill>
                  <a:srgbClr val="333399"/>
                </a:solidFill>
              </a:rPr>
              <a:t> </a:t>
            </a:r>
            <a:r>
              <a:rPr lang="en-US" sz="2000" b="1" dirty="0" err="1" smtClean="0">
                <a:ln w="10541" cmpd="sng">
                  <a:solidFill>
                    <a:schemeClr val="accent1">
                      <a:shade val="88000"/>
                      <a:satMod val="110000"/>
                    </a:schemeClr>
                  </a:solidFill>
                  <a:prstDash val="solid"/>
                </a:ln>
                <a:solidFill>
                  <a:srgbClr val="333399"/>
                </a:solidFill>
              </a:rPr>
              <a:t>Motghare</a:t>
            </a:r>
            <a:r>
              <a:rPr lang="en-US" sz="2000" b="1" dirty="0" smtClean="0">
                <a:ln w="10541" cmpd="sng">
                  <a:solidFill>
                    <a:schemeClr val="accent1">
                      <a:shade val="88000"/>
                      <a:satMod val="110000"/>
                    </a:schemeClr>
                  </a:solidFill>
                  <a:prstDash val="solid"/>
                </a:ln>
                <a:solidFill>
                  <a:srgbClr val="333399"/>
                </a:solidFill>
              </a:rPr>
              <a:t>, Ms. </a:t>
            </a:r>
            <a:r>
              <a:rPr lang="en-US" sz="2000" b="1" dirty="0" err="1" smtClean="0">
                <a:ln w="10541" cmpd="sng">
                  <a:solidFill>
                    <a:schemeClr val="accent1">
                      <a:shade val="88000"/>
                      <a:satMod val="110000"/>
                    </a:schemeClr>
                  </a:solidFill>
                  <a:prstDash val="solid"/>
                </a:ln>
                <a:solidFill>
                  <a:srgbClr val="333399"/>
                </a:solidFill>
              </a:rPr>
              <a:t>Priyanka</a:t>
            </a:r>
            <a:r>
              <a:rPr lang="en-US" sz="2000" b="1" dirty="0" smtClean="0">
                <a:ln w="10541" cmpd="sng">
                  <a:solidFill>
                    <a:schemeClr val="accent1">
                      <a:shade val="88000"/>
                      <a:satMod val="110000"/>
                    </a:schemeClr>
                  </a:solidFill>
                  <a:prstDash val="solid"/>
                </a:ln>
                <a:solidFill>
                  <a:srgbClr val="333399"/>
                </a:solidFill>
              </a:rPr>
              <a:t> </a:t>
            </a:r>
            <a:r>
              <a:rPr lang="en-US" sz="2000" b="1" dirty="0" err="1" smtClean="0">
                <a:ln w="10541" cmpd="sng">
                  <a:solidFill>
                    <a:schemeClr val="accent1">
                      <a:shade val="88000"/>
                      <a:satMod val="110000"/>
                    </a:schemeClr>
                  </a:solidFill>
                  <a:prstDash val="solid"/>
                </a:ln>
                <a:solidFill>
                  <a:srgbClr val="333399"/>
                </a:solidFill>
              </a:rPr>
              <a:t>Vijayvargiy</a:t>
            </a:r>
            <a:r>
              <a:rPr lang="en-US" sz="2000" b="1" dirty="0" smtClean="0">
                <a:ln w="10541" cmpd="sng">
                  <a:solidFill>
                    <a:schemeClr val="accent1">
                      <a:shade val="88000"/>
                      <a:satMod val="110000"/>
                    </a:schemeClr>
                  </a:solidFill>
                  <a:prstDash val="solid"/>
                </a:ln>
                <a:solidFill>
                  <a:srgbClr val="333399"/>
                </a:solidFill>
              </a:rPr>
              <a:t>, Ms. </a:t>
            </a:r>
            <a:r>
              <a:rPr lang="en-US" sz="2000" b="1" dirty="0" err="1" smtClean="0">
                <a:ln w="10541" cmpd="sng">
                  <a:solidFill>
                    <a:schemeClr val="accent1">
                      <a:shade val="88000"/>
                      <a:satMod val="110000"/>
                    </a:schemeClr>
                  </a:solidFill>
                  <a:prstDash val="solid"/>
                </a:ln>
                <a:solidFill>
                  <a:srgbClr val="333399"/>
                </a:solidFill>
              </a:rPr>
              <a:t>Deepali</a:t>
            </a:r>
            <a:r>
              <a:rPr lang="en-US" sz="2000" b="1" dirty="0" smtClean="0">
                <a:ln w="10541" cmpd="sng">
                  <a:solidFill>
                    <a:schemeClr val="accent1">
                      <a:shade val="88000"/>
                      <a:satMod val="110000"/>
                    </a:schemeClr>
                  </a:solidFill>
                  <a:prstDash val="solid"/>
                </a:ln>
                <a:solidFill>
                  <a:srgbClr val="333399"/>
                </a:solidFill>
              </a:rPr>
              <a:t> </a:t>
            </a:r>
            <a:r>
              <a:rPr lang="en-US" sz="2000" b="1" dirty="0" err="1" smtClean="0">
                <a:ln w="10541" cmpd="sng">
                  <a:solidFill>
                    <a:schemeClr val="accent1">
                      <a:shade val="88000"/>
                      <a:satMod val="110000"/>
                    </a:schemeClr>
                  </a:solidFill>
                  <a:prstDash val="solid"/>
                </a:ln>
                <a:solidFill>
                  <a:srgbClr val="333399"/>
                </a:solidFill>
              </a:rPr>
              <a:t>Wanjari</a:t>
            </a:r>
            <a:r>
              <a:rPr lang="en-US" sz="2000" b="1" dirty="0" smtClean="0">
                <a:ln w="10541" cmpd="sng">
                  <a:solidFill>
                    <a:schemeClr val="accent1">
                      <a:shade val="88000"/>
                      <a:satMod val="110000"/>
                    </a:schemeClr>
                  </a:solidFill>
                  <a:prstDash val="solid"/>
                </a:ln>
                <a:solidFill>
                  <a:srgbClr val="333399"/>
                </a:solidFill>
              </a:rPr>
              <a:t>, Ms. </a:t>
            </a:r>
            <a:r>
              <a:rPr lang="en-US" sz="2000" b="1" dirty="0" err="1" smtClean="0">
                <a:ln w="10541" cmpd="sng">
                  <a:solidFill>
                    <a:schemeClr val="accent1">
                      <a:shade val="88000"/>
                      <a:satMod val="110000"/>
                    </a:schemeClr>
                  </a:solidFill>
                  <a:prstDash val="solid"/>
                </a:ln>
                <a:solidFill>
                  <a:srgbClr val="333399"/>
                </a:solidFill>
              </a:rPr>
              <a:t>Shilpa</a:t>
            </a:r>
            <a:r>
              <a:rPr lang="en-US" sz="2000" b="1" dirty="0" smtClean="0">
                <a:ln w="10541" cmpd="sng">
                  <a:solidFill>
                    <a:schemeClr val="accent1">
                      <a:shade val="88000"/>
                      <a:satMod val="110000"/>
                    </a:schemeClr>
                  </a:solidFill>
                  <a:prstDash val="solid"/>
                </a:ln>
                <a:solidFill>
                  <a:srgbClr val="333399"/>
                </a:solidFill>
              </a:rPr>
              <a:t> </a:t>
            </a:r>
            <a:r>
              <a:rPr lang="en-US" sz="2000" b="1" dirty="0" err="1" smtClean="0">
                <a:ln w="10541" cmpd="sng">
                  <a:solidFill>
                    <a:schemeClr val="accent1">
                      <a:shade val="88000"/>
                      <a:satMod val="110000"/>
                    </a:schemeClr>
                  </a:solidFill>
                  <a:prstDash val="solid"/>
                </a:ln>
                <a:solidFill>
                  <a:srgbClr val="333399"/>
                </a:solidFill>
              </a:rPr>
              <a:t>Nanadanpawar</a:t>
            </a:r>
            <a:r>
              <a:rPr lang="en-US" sz="2000" b="1" dirty="0" smtClean="0">
                <a:ln w="10541" cmpd="sng">
                  <a:solidFill>
                    <a:schemeClr val="accent1">
                      <a:shade val="88000"/>
                      <a:satMod val="110000"/>
                    </a:schemeClr>
                  </a:solidFill>
                  <a:prstDash val="solid"/>
                </a:ln>
                <a:solidFill>
                  <a:srgbClr val="333399"/>
                </a:solidFill>
              </a:rPr>
              <a:t>, </a:t>
            </a:r>
          </a:p>
        </p:txBody>
      </p:sp>
    </p:spTree>
    <p:extLst>
      <p:ext uri="{BB962C8B-B14F-4D97-AF65-F5344CB8AC3E}">
        <p14:creationId xmlns:p14="http://schemas.microsoft.com/office/powerpoint/2010/main" val="3761450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pic>
        <p:nvPicPr>
          <p:cNvPr id="2052" name="Picture 4" descr="C:\Users\user\Downloads\🌼 Guru Purnima Invitation 🌼 Guru is the light that dispels darkness, The voice that awakens the soul. On the sacred occasion of Guru Purnima, we gather to honour and express heartfelt gratitude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75" y="0"/>
            <a:ext cx="122995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46412" y="1858561"/>
            <a:ext cx="6441141" cy="1200329"/>
          </a:xfrm>
          <a:prstGeom prst="rect">
            <a:avLst/>
          </a:prstGeom>
          <a:noFill/>
        </p:spPr>
        <p:txBody>
          <a:bodyPr wrap="square" rtlCol="0">
            <a:spAutoFit/>
          </a:bodyPr>
          <a:lstStyle/>
          <a:p>
            <a:r>
              <a:rPr lang="en-US" sz="7200" dirty="0">
                <a:latin typeface="Freestyle Script" pitchFamily="66" charset="0"/>
              </a:rPr>
              <a:t>Departmental </a:t>
            </a:r>
            <a:r>
              <a:rPr lang="en-US" sz="7200" dirty="0" smtClean="0">
                <a:latin typeface="Freestyle Script" pitchFamily="66" charset="0"/>
              </a:rPr>
              <a:t>Spotlights</a:t>
            </a:r>
            <a:endParaRPr lang="en-IN" sz="7200" dirty="0">
              <a:latin typeface="Freestyle Script" pitchFamily="66" charset="0"/>
            </a:endParaRPr>
          </a:p>
        </p:txBody>
      </p:sp>
    </p:spTree>
    <p:extLst>
      <p:ext uri="{BB962C8B-B14F-4D97-AF65-F5344CB8AC3E}">
        <p14:creationId xmlns:p14="http://schemas.microsoft.com/office/powerpoint/2010/main" val="2476629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pic>
        <p:nvPicPr>
          <p:cNvPr id="2052" name="Picture 4" descr="C:\Users\user\Downloads\🌼 Guru Purnima Invitation 🌼 Guru is the light that dispels darkness, The voice that awakens the soul. On the sacred occasion of Guru Purnima, we gather to honour and express heartfelt gratitude .png"/>
          <p:cNvPicPr>
            <a:picLocks noChangeAspect="1" noChangeArrowheads="1"/>
          </p:cNvPicPr>
          <p:nvPr/>
        </p:nvPicPr>
        <p:blipFill rotWithShape="1">
          <a:blip r:embed="rId4">
            <a:extLst>
              <a:ext uri="{28A0092B-C50C-407E-A947-70E740481C1C}">
                <a14:useLocalDpi xmlns:a14="http://schemas.microsoft.com/office/drawing/2010/main" val="0"/>
              </a:ext>
            </a:extLst>
          </a:blip>
          <a:srcRect l="2607" t="7059" r="31450" b="-7059"/>
          <a:stretch/>
        </p:blipFill>
        <p:spPr bwMode="auto">
          <a:xfrm>
            <a:off x="0" y="0"/>
            <a:ext cx="12192000" cy="74631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361764" y="1013099"/>
            <a:ext cx="7422777" cy="2308324"/>
          </a:xfrm>
          <a:prstGeom prst="rect">
            <a:avLst/>
          </a:prstGeom>
          <a:noFill/>
        </p:spPr>
        <p:txBody>
          <a:bodyPr wrap="square" rtlCol="0">
            <a:spAutoFit/>
          </a:bodyPr>
          <a:lstStyle/>
          <a:p>
            <a:pPr marL="571500" indent="-571500">
              <a:buFont typeface="Wingdings" pitchFamily="2" charset="2"/>
              <a:buChar char="v"/>
            </a:pPr>
            <a:r>
              <a:rPr lang="en-US" sz="3600" b="1" dirty="0">
                <a:latin typeface="Segoe Print" pitchFamily="2" charset="0"/>
              </a:rPr>
              <a:t>Hindi</a:t>
            </a:r>
          </a:p>
          <a:p>
            <a:pPr marL="571500" indent="-571500">
              <a:buFont typeface="Wingdings" pitchFamily="2" charset="2"/>
              <a:buChar char="v"/>
            </a:pPr>
            <a:r>
              <a:rPr lang="en-US" sz="3600" b="1" dirty="0" err="1" smtClean="0">
                <a:latin typeface="Segoe Print" pitchFamily="2" charset="0"/>
              </a:rPr>
              <a:t>Maths</a:t>
            </a:r>
            <a:r>
              <a:rPr lang="en-US" sz="3600" b="1" dirty="0" smtClean="0">
                <a:latin typeface="Segoe Print" pitchFamily="2" charset="0"/>
              </a:rPr>
              <a:t> (Mind the Mind)</a:t>
            </a:r>
          </a:p>
          <a:p>
            <a:pPr marL="571500" indent="-571500">
              <a:buFont typeface="Wingdings" pitchFamily="2" charset="2"/>
              <a:buChar char="v"/>
            </a:pPr>
            <a:r>
              <a:rPr lang="en-US" sz="3600" b="1" dirty="0" smtClean="0">
                <a:latin typeface="Segoe Print" pitchFamily="2" charset="0"/>
              </a:rPr>
              <a:t>IT ( Mind the Mouse)</a:t>
            </a:r>
          </a:p>
          <a:p>
            <a:pPr marL="571500" indent="-571500">
              <a:buFont typeface="Wingdings" pitchFamily="2" charset="2"/>
              <a:buChar char="v"/>
            </a:pPr>
            <a:r>
              <a:rPr lang="en-US" sz="3600" b="1" dirty="0" smtClean="0">
                <a:latin typeface="Segoe Print" pitchFamily="2" charset="0"/>
              </a:rPr>
              <a:t>Music &amp; Art ( </a:t>
            </a:r>
            <a:r>
              <a:rPr lang="en-US" sz="3600" b="1" dirty="0" err="1" smtClean="0">
                <a:latin typeface="Segoe Print" pitchFamily="2" charset="0"/>
              </a:rPr>
              <a:t>Kalavishkar</a:t>
            </a:r>
            <a:r>
              <a:rPr lang="en-US" sz="3600" dirty="0" smtClean="0">
                <a:latin typeface="Segoe Print" pitchFamily="2" charset="0"/>
              </a:rPr>
              <a:t>)</a:t>
            </a:r>
            <a:endParaRPr lang="en-IN" sz="3600" dirty="0">
              <a:latin typeface="Segoe Print" pitchFamily="2" charset="0"/>
            </a:endParaRPr>
          </a:p>
        </p:txBody>
      </p:sp>
    </p:spTree>
    <p:extLst>
      <p:ext uri="{BB962C8B-B14F-4D97-AF65-F5344CB8AC3E}">
        <p14:creationId xmlns:p14="http://schemas.microsoft.com/office/powerpoint/2010/main" val="27821196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2111188" y="847165"/>
            <a:ext cx="5889812" cy="646331"/>
          </a:xfrm>
          <a:prstGeom prst="rect">
            <a:avLst/>
          </a:prstGeom>
          <a:noFill/>
        </p:spPr>
        <p:txBody>
          <a:bodyPr wrap="square" rtlCol="0">
            <a:spAutoFit/>
          </a:bodyPr>
          <a:lstStyle/>
          <a:p>
            <a:endParaRPr lang="en-IN" dirty="0" smtClean="0"/>
          </a:p>
          <a:p>
            <a:endParaRPr lang="en-US" dirty="0" smtClean="0"/>
          </a:p>
        </p:txBody>
      </p:sp>
      <p:sp>
        <p:nvSpPr>
          <p:cNvPr id="3" name="Rectangle 2"/>
          <p:cNvSpPr/>
          <p:nvPr/>
        </p:nvSpPr>
        <p:spPr>
          <a:xfrm>
            <a:off x="3790110" y="4163107"/>
            <a:ext cx="4611775" cy="1938992"/>
          </a:xfrm>
          <a:prstGeom prst="rect">
            <a:avLst/>
          </a:prstGeom>
          <a:noFill/>
          <a:effectLst>
            <a:outerShdw blurRad="50800" dist="38100" dir="18900000" algn="bl" rotWithShape="0">
              <a:prstClr val="black">
                <a:alpha val="40000"/>
              </a:prstClr>
            </a:outerShdw>
          </a:effectLst>
        </p:spPr>
        <p:txBody>
          <a:bodyPr wrap="none" lIns="91440" tIns="45720" rIns="91440" bIns="45720">
            <a:spAutoFit/>
          </a:bodyPr>
          <a:lstStyle/>
          <a:p>
            <a:pPr algn="ctr"/>
            <a:r>
              <a:rPr lang="en-US" sz="6000" b="1" cap="none" spc="0" dirty="0" smtClean="0">
                <a:ln w="10541" cmpd="sng">
                  <a:solidFill>
                    <a:schemeClr val="accent1">
                      <a:shade val="88000"/>
                      <a:satMod val="110000"/>
                    </a:schemeClr>
                  </a:solidFill>
                  <a:prstDash val="solid"/>
                </a:ln>
                <a:solidFill>
                  <a:srgbClr val="FF6600"/>
                </a:solidFill>
                <a:effectLst/>
              </a:rPr>
              <a:t>Hindi</a:t>
            </a:r>
          </a:p>
          <a:p>
            <a:pPr algn="ctr"/>
            <a:r>
              <a:rPr lang="en-US" sz="6000" b="1" cap="none" spc="0" dirty="0" smtClean="0">
                <a:ln w="10541" cmpd="sng">
                  <a:solidFill>
                    <a:schemeClr val="accent1">
                      <a:shade val="88000"/>
                      <a:satMod val="110000"/>
                    </a:schemeClr>
                  </a:solidFill>
                  <a:prstDash val="solid"/>
                </a:ln>
                <a:solidFill>
                  <a:srgbClr val="FF6600"/>
                </a:solidFill>
                <a:effectLst/>
              </a:rPr>
              <a:t>DEPARTMENT</a:t>
            </a:r>
          </a:p>
        </p:txBody>
      </p:sp>
      <p:pic>
        <p:nvPicPr>
          <p:cNvPr id="1026" name="Picture 2" descr="C:\Users\user\Desktop\download.pn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6103" b="25474"/>
          <a:stretch/>
        </p:blipFill>
        <p:spPr bwMode="auto">
          <a:xfrm>
            <a:off x="4381733" y="618565"/>
            <a:ext cx="3042516" cy="3160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6237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2111188" y="847165"/>
            <a:ext cx="5889812" cy="646331"/>
          </a:xfrm>
          <a:prstGeom prst="rect">
            <a:avLst/>
          </a:prstGeom>
          <a:noFill/>
        </p:spPr>
        <p:txBody>
          <a:bodyPr wrap="square" rtlCol="0">
            <a:spAutoFit/>
          </a:bodyPr>
          <a:lstStyle/>
          <a:p>
            <a:endParaRPr lang="en-IN" dirty="0" smtClean="0"/>
          </a:p>
          <a:p>
            <a:endParaRPr lang="en-US" dirty="0" smtClean="0"/>
          </a:p>
        </p:txBody>
      </p:sp>
      <p:pic>
        <p:nvPicPr>
          <p:cNvPr id="5122" name="Picture 2" descr="C:\Users\user\Desktop\hindi diwas\WhatsApp Image 2025-09-08 at 1.21.43 PM.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5782234" cy="379413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4" name="Picture 4" descr="C:\Users\user\Desktop\hindi diwas\WhatsApp Image 2025-09-08 at 1.21.44 PM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2235" y="2"/>
            <a:ext cx="6409765" cy="37941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6" name="Picture 6" descr="C:\Users\user\Desktop\hindi diwas\WhatsApp Image 2025-09-08 at 1.21.44 PM.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2141" y="3794131"/>
            <a:ext cx="6911788" cy="29697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9623" y="4506112"/>
            <a:ext cx="2541495" cy="1200329"/>
          </a:xfrm>
          <a:prstGeom prst="rect">
            <a:avLst/>
          </a:prstGeom>
          <a:noFill/>
        </p:spPr>
        <p:txBody>
          <a:bodyPr wrap="square" rtlCol="0">
            <a:spAutoFit/>
          </a:bodyPr>
          <a:lstStyle/>
          <a:p>
            <a:pPr algn="ctr"/>
            <a:r>
              <a:rPr lang="hi-IN" sz="3600" b="1" dirty="0">
                <a:solidFill>
                  <a:srgbClr val="FF0000"/>
                </a:solidFill>
              </a:rPr>
              <a:t>क्लास गतिविधियाँ </a:t>
            </a:r>
            <a:endParaRPr lang="en-IN" sz="3600" b="1" dirty="0">
              <a:solidFill>
                <a:srgbClr val="FF0000"/>
              </a:solidFill>
            </a:endParaRPr>
          </a:p>
        </p:txBody>
      </p:sp>
    </p:spTree>
    <p:extLst>
      <p:ext uri="{BB962C8B-B14F-4D97-AF65-F5344CB8AC3E}">
        <p14:creationId xmlns:p14="http://schemas.microsoft.com/office/powerpoint/2010/main" val="29956552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2111188" y="847165"/>
            <a:ext cx="5889812" cy="646331"/>
          </a:xfrm>
          <a:prstGeom prst="rect">
            <a:avLst/>
          </a:prstGeom>
          <a:noFill/>
        </p:spPr>
        <p:txBody>
          <a:bodyPr wrap="square" rtlCol="0">
            <a:spAutoFit/>
          </a:bodyPr>
          <a:lstStyle/>
          <a:p>
            <a:endParaRPr lang="en-IN" dirty="0" smtClean="0"/>
          </a:p>
          <a:p>
            <a:endParaRPr lang="en-US" dirty="0" smtClean="0"/>
          </a:p>
        </p:txBody>
      </p:sp>
      <p:sp>
        <p:nvSpPr>
          <p:cNvPr id="4" name="TextBox 3"/>
          <p:cNvSpPr txBox="1"/>
          <p:nvPr/>
        </p:nvSpPr>
        <p:spPr>
          <a:xfrm>
            <a:off x="10174940" y="4108630"/>
            <a:ext cx="1887072" cy="1815882"/>
          </a:xfrm>
          <a:prstGeom prst="rect">
            <a:avLst/>
          </a:prstGeom>
          <a:noFill/>
        </p:spPr>
        <p:txBody>
          <a:bodyPr wrap="square" rtlCol="0">
            <a:spAutoFit/>
          </a:bodyPr>
          <a:lstStyle/>
          <a:p>
            <a:r>
              <a:rPr lang="hi-IN" sz="2800" b="1" dirty="0">
                <a:solidFill>
                  <a:srgbClr val="FF0000"/>
                </a:solidFill>
              </a:rPr>
              <a:t>हिंदी ओलिंपियाड परीक्षा का आयोजन </a:t>
            </a:r>
            <a:endParaRPr lang="en-IN" sz="2800" b="1" dirty="0">
              <a:solidFill>
                <a:srgbClr val="FF0000"/>
              </a:solidFill>
            </a:endParaRPr>
          </a:p>
        </p:txBody>
      </p:sp>
      <p:pic>
        <p:nvPicPr>
          <p:cNvPr id="6146" name="Picture 2" descr="C:\Users\user\Desktop\hindi diwas\WhatsApp Image 2025-09-11 at 9.57.09 PM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56" y="480746"/>
            <a:ext cx="3532468" cy="304071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148" name="Picture 4" descr="C:\Users\user\Desktop\hindi diwas\WhatsApp Image 2025-09-11 at 9.57.09 PM (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6903" y="417293"/>
            <a:ext cx="3628279" cy="310417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user\Desktop\hindi diwas\WhatsApp Image 2025-09-11 at 9.57.09 PM.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6220" y="417293"/>
            <a:ext cx="4379631" cy="31041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152" name="Picture 8" descr="C:\Users\user\Desktop\hindi diwas\WhatsApp Image 2025-09-11 at 9.57.09 PM (4).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1" y="3633570"/>
            <a:ext cx="3532467" cy="31331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154" name="Picture 10" descr="C:\Users\user\Desktop\hindi diwas\WhatsApp Image 2025-09-11 at 9.57.09 PM.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6903" y="3607494"/>
            <a:ext cx="3628279" cy="31592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156" name="Picture 12" descr="C:\Users\user\Desktop\hindi diwas\WhatsApp Image 2025-09-11 at 9.57.10 PM (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6220" y="3607493"/>
            <a:ext cx="2571861" cy="31592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2999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2111188" y="847165"/>
            <a:ext cx="5889812" cy="646331"/>
          </a:xfrm>
          <a:prstGeom prst="rect">
            <a:avLst/>
          </a:prstGeom>
          <a:noFill/>
        </p:spPr>
        <p:txBody>
          <a:bodyPr wrap="square" rtlCol="0">
            <a:spAutoFit/>
          </a:bodyPr>
          <a:lstStyle/>
          <a:p>
            <a:endParaRPr lang="en-IN" dirty="0" smtClean="0"/>
          </a:p>
          <a:p>
            <a:endParaRPr lang="en-US" dirty="0" smtClean="0"/>
          </a:p>
        </p:txBody>
      </p:sp>
      <p:sp>
        <p:nvSpPr>
          <p:cNvPr id="4" name="TextBox 3"/>
          <p:cNvSpPr txBox="1"/>
          <p:nvPr/>
        </p:nvSpPr>
        <p:spPr>
          <a:xfrm>
            <a:off x="9749118" y="1308011"/>
            <a:ext cx="2362200" cy="1569660"/>
          </a:xfrm>
          <a:prstGeom prst="rect">
            <a:avLst/>
          </a:prstGeom>
          <a:noFill/>
        </p:spPr>
        <p:txBody>
          <a:bodyPr wrap="square" rtlCol="0">
            <a:spAutoFit/>
          </a:bodyPr>
          <a:lstStyle/>
          <a:p>
            <a:pPr algn="ctr"/>
            <a:r>
              <a:rPr lang="hi-IN" sz="3200" b="1" dirty="0">
                <a:solidFill>
                  <a:srgbClr val="FF0000"/>
                </a:solidFill>
              </a:rPr>
              <a:t>हिंदी एक्सटेम्पोर प्रतियोगिता </a:t>
            </a:r>
            <a:endParaRPr lang="en-IN" sz="3200" b="1" dirty="0">
              <a:solidFill>
                <a:srgbClr val="FF0000"/>
              </a:solidFill>
            </a:endParaRPr>
          </a:p>
        </p:txBody>
      </p:sp>
      <p:pic>
        <p:nvPicPr>
          <p:cNvPr id="7170" name="Picture 2" descr="C:\Users\user\Desktop\hindi diwas\WhatsApp Image 2025-09-11 at 10.02.32 A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1" y="242047"/>
            <a:ext cx="4666130" cy="263562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user\Desktop\hindi diwas\WhatsApp Image 2025-09-11 at 10.02.33 AM.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6094" y="182999"/>
            <a:ext cx="4693024" cy="262099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user\Desktop\hindi diwas\WhatsApp Image 2025-09-11 at 10.02.34 AM.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1" y="3038172"/>
            <a:ext cx="4666130" cy="367191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C:\Users\user\Desktop\hindi diwas\WhatsApp Image 2025-09-11 at 10.02.33 AM (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6094" y="3038172"/>
            <a:ext cx="4693024" cy="3671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2320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8000" b="-10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2111188" y="847165"/>
            <a:ext cx="5889812" cy="646331"/>
          </a:xfrm>
          <a:prstGeom prst="rect">
            <a:avLst/>
          </a:prstGeom>
          <a:noFill/>
        </p:spPr>
        <p:txBody>
          <a:bodyPr wrap="square" rtlCol="0">
            <a:spAutoFit/>
          </a:bodyPr>
          <a:lstStyle/>
          <a:p>
            <a:endParaRPr lang="en-IN" dirty="0" smtClean="0"/>
          </a:p>
          <a:p>
            <a:endParaRPr lang="en-US" dirty="0" smtClean="0"/>
          </a:p>
        </p:txBody>
      </p:sp>
      <p:sp>
        <p:nvSpPr>
          <p:cNvPr id="4" name="TextBox 3"/>
          <p:cNvSpPr txBox="1"/>
          <p:nvPr/>
        </p:nvSpPr>
        <p:spPr>
          <a:xfrm>
            <a:off x="9829800" y="1730154"/>
            <a:ext cx="2362200" cy="1077218"/>
          </a:xfrm>
          <a:prstGeom prst="rect">
            <a:avLst/>
          </a:prstGeom>
          <a:noFill/>
        </p:spPr>
        <p:txBody>
          <a:bodyPr wrap="square" rtlCol="0">
            <a:spAutoFit/>
          </a:bodyPr>
          <a:lstStyle/>
          <a:p>
            <a:pPr algn="ctr"/>
            <a:r>
              <a:rPr lang="hi-IN" sz="3200" b="1" dirty="0">
                <a:solidFill>
                  <a:srgbClr val="FF0000"/>
                </a:solidFill>
              </a:rPr>
              <a:t>प्रमाणपत्र वितरण</a:t>
            </a:r>
            <a:endParaRPr lang="en-IN" sz="3200" b="1" dirty="0">
              <a:solidFill>
                <a:srgbClr val="FF0000"/>
              </a:solidFill>
            </a:endParaRPr>
          </a:p>
        </p:txBody>
      </p:sp>
      <p:pic>
        <p:nvPicPr>
          <p:cNvPr id="8194" name="Picture 2" descr="C:\Users\user\Desktop\hindi diwas\WhatsApp Image 2025-09-09 at 12.46.01 PM.jpeg"/>
          <p:cNvPicPr>
            <a:picLocks noChangeAspect="1" noChangeArrowheads="1"/>
          </p:cNvPicPr>
          <p:nvPr/>
        </p:nvPicPr>
        <p:blipFill rotWithShape="1">
          <a:blip r:embed="rId3">
            <a:extLst>
              <a:ext uri="{28A0092B-C50C-407E-A947-70E740481C1C}">
                <a14:useLocalDpi xmlns:a14="http://schemas.microsoft.com/office/drawing/2010/main" val="0"/>
              </a:ext>
            </a:extLst>
          </a:blip>
          <a:srcRect t="33911"/>
          <a:stretch/>
        </p:blipFill>
        <p:spPr bwMode="auto">
          <a:xfrm>
            <a:off x="753035" y="3751373"/>
            <a:ext cx="5822577" cy="301510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user\Desktop\hindi diwas\WhatsApp Image 2025-09-11 at 9.53.15 PM (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5612" y="3751371"/>
            <a:ext cx="3686236" cy="301510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C:\Users\user\Desktop\hindi diwas\WhatsApp Image 2025-09-11 at 9.53.15 PM (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035" y="-291064"/>
            <a:ext cx="9508813" cy="4042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548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4000"/>
          </a:blip>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2111188" y="1493496"/>
            <a:ext cx="5889812" cy="646331"/>
          </a:xfrm>
          <a:prstGeom prst="rect">
            <a:avLst/>
          </a:prstGeom>
          <a:noFill/>
        </p:spPr>
        <p:txBody>
          <a:bodyPr wrap="square" rtlCol="0">
            <a:spAutoFit/>
          </a:bodyPr>
          <a:lstStyle/>
          <a:p>
            <a:endParaRPr lang="en-IN" dirty="0" smtClean="0"/>
          </a:p>
          <a:p>
            <a:endParaRPr lang="en-US" dirty="0" smtClean="0"/>
          </a:p>
        </p:txBody>
      </p:sp>
      <p:sp>
        <p:nvSpPr>
          <p:cNvPr id="4" name="TextBox 3"/>
          <p:cNvSpPr txBox="1"/>
          <p:nvPr/>
        </p:nvSpPr>
        <p:spPr>
          <a:xfrm>
            <a:off x="2111188" y="1816661"/>
            <a:ext cx="8045612" cy="3631763"/>
          </a:xfrm>
          <a:prstGeom prst="rect">
            <a:avLst/>
          </a:prstGeom>
          <a:noFill/>
        </p:spPr>
        <p:txBody>
          <a:bodyPr wrap="square" rtlCol="0">
            <a:spAutoFit/>
          </a:bodyPr>
          <a:lstStyle/>
          <a:p>
            <a:pPr algn="ctr"/>
            <a:r>
              <a:rPr lang="en-US" sz="11500" b="1" dirty="0" smtClean="0">
                <a:ln w="10541" cmpd="sng">
                  <a:solidFill>
                    <a:schemeClr val="accent1">
                      <a:shade val="88000"/>
                      <a:satMod val="110000"/>
                    </a:schemeClr>
                  </a:solidFill>
                  <a:prstDash val="solid"/>
                </a:ln>
                <a:solidFill>
                  <a:srgbClr val="CC00CC"/>
                </a:solidFill>
              </a:rPr>
              <a:t>HINDI SAPTAH</a:t>
            </a:r>
            <a:endParaRPr lang="en-IN" sz="11500" b="1" dirty="0">
              <a:ln w="10541" cmpd="sng">
                <a:solidFill>
                  <a:schemeClr val="accent1">
                    <a:shade val="88000"/>
                    <a:satMod val="110000"/>
                  </a:schemeClr>
                </a:solidFill>
                <a:prstDash val="solid"/>
              </a:ln>
              <a:solidFill>
                <a:srgbClr val="CC00CC"/>
              </a:solidFill>
            </a:endParaRPr>
          </a:p>
        </p:txBody>
      </p:sp>
      <p:sp>
        <p:nvSpPr>
          <p:cNvPr id="5" name="TextBox 4"/>
          <p:cNvSpPr txBox="1"/>
          <p:nvPr/>
        </p:nvSpPr>
        <p:spPr>
          <a:xfrm>
            <a:off x="658906" y="343798"/>
            <a:ext cx="4957063" cy="1107996"/>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6600" dirty="0" smtClean="0"/>
              <a:t>SPECIAL DAYS</a:t>
            </a:r>
            <a:endParaRPr lang="en-IN" sz="6600" dirty="0"/>
          </a:p>
        </p:txBody>
      </p:sp>
    </p:spTree>
    <p:extLst>
      <p:ext uri="{BB962C8B-B14F-4D97-AF65-F5344CB8AC3E}">
        <p14:creationId xmlns:p14="http://schemas.microsoft.com/office/powerpoint/2010/main" val="34823495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4" name="TextBox 3"/>
          <p:cNvSpPr txBox="1"/>
          <p:nvPr/>
        </p:nvSpPr>
        <p:spPr>
          <a:xfrm>
            <a:off x="94128" y="72478"/>
            <a:ext cx="2210733" cy="523220"/>
          </a:xfrm>
          <a:prstGeom prst="rect">
            <a:avLst/>
          </a:prstGeom>
          <a:noFill/>
        </p:spPr>
        <p:txBody>
          <a:bodyPr wrap="none" rtlCol="0">
            <a:spAutoFit/>
            <a:scene3d>
              <a:camera prst="perspectiveContrastingRightFacing"/>
              <a:lightRig rig="threePt" dir="t"/>
            </a:scene3d>
          </a:bodyPr>
          <a:lstStyle>
            <a:defPPr>
              <a:defRPr lang="en-US"/>
            </a:defPPr>
            <a:lvl1pPr>
              <a:defRPr sz="2800" b="1">
                <a:solidFill>
                  <a:srgbClr val="FF00FF"/>
                </a:solidFill>
              </a:defRPr>
            </a:lvl1pPr>
          </a:lstStyle>
          <a:p>
            <a:r>
              <a:rPr lang="en-US" dirty="0"/>
              <a:t>SPECIAL DAYS</a:t>
            </a:r>
            <a:endParaRPr lang="en-IN" dirty="0"/>
          </a:p>
        </p:txBody>
      </p:sp>
      <p:sp>
        <p:nvSpPr>
          <p:cNvPr id="2" name="TextBox 1"/>
          <p:cNvSpPr txBox="1"/>
          <p:nvPr/>
        </p:nvSpPr>
        <p:spPr>
          <a:xfrm>
            <a:off x="7389997" y="51410"/>
            <a:ext cx="4518212" cy="584775"/>
          </a:xfrm>
          <a:prstGeom prst="rect">
            <a:avLst/>
          </a:prstGeom>
          <a:noFill/>
        </p:spPr>
        <p:txBody>
          <a:bodyPr wrap="square" rtlCol="0">
            <a:spAutoFit/>
          </a:bodyPr>
          <a:lstStyle/>
          <a:p>
            <a:r>
              <a:rPr lang="en-US" sz="3200" b="1" dirty="0">
                <a:ln w="10541" cmpd="sng">
                  <a:solidFill>
                    <a:schemeClr val="accent1">
                      <a:shade val="88000"/>
                      <a:satMod val="110000"/>
                    </a:schemeClr>
                  </a:solidFill>
                  <a:prstDash val="solid"/>
                </a:ln>
                <a:solidFill>
                  <a:srgbClr val="FF0000"/>
                </a:solidFill>
              </a:rPr>
              <a:t>Assembly… HINDI WEEK</a:t>
            </a:r>
            <a:endParaRPr lang="en-IN" sz="3200" b="1" dirty="0">
              <a:ln w="10541" cmpd="sng">
                <a:solidFill>
                  <a:schemeClr val="accent1">
                    <a:shade val="88000"/>
                    <a:satMod val="110000"/>
                  </a:schemeClr>
                </a:solidFill>
                <a:prstDash val="solid"/>
              </a:ln>
              <a:solidFill>
                <a:srgbClr val="FF0000"/>
              </a:solidFill>
            </a:endParaRPr>
          </a:p>
        </p:txBody>
      </p:sp>
      <p:pic>
        <p:nvPicPr>
          <p:cNvPr id="1026" name="Picture 2" descr="C:\Users\user\Desktop\hindi diwas\WhatsApp Image 2025-09-09 at 12.46.03 PM.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28" y="702158"/>
            <a:ext cx="3603811" cy="60525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074" name="Picture 2" descr="C:\Users\user\Desktop\hindi diwas\WhatsApp Image 2025-09-09 at 12.46.04 PM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9054" y="702158"/>
            <a:ext cx="4269864" cy="60525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078" name="Picture 6" descr="C:\Users\user\Desktop\hindi diwas\WhatsApp Image 2025-09-09 at 12.50.27 PM.jpeg"/>
          <p:cNvPicPr>
            <a:picLocks noChangeAspect="1" noChangeArrowheads="1"/>
          </p:cNvPicPr>
          <p:nvPr/>
        </p:nvPicPr>
        <p:blipFill rotWithShape="1">
          <a:blip r:embed="rId5">
            <a:extLst>
              <a:ext uri="{28A0092B-C50C-407E-A947-70E740481C1C}">
                <a14:useLocalDpi xmlns:a14="http://schemas.microsoft.com/office/drawing/2010/main" val="0"/>
              </a:ext>
            </a:extLst>
          </a:blip>
          <a:srcRect l="15176" r="22814"/>
          <a:stretch/>
        </p:blipFill>
        <p:spPr bwMode="auto">
          <a:xfrm>
            <a:off x="8257897" y="702158"/>
            <a:ext cx="3934103" cy="60525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4390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4" name="TextBox 3"/>
          <p:cNvSpPr txBox="1"/>
          <p:nvPr/>
        </p:nvSpPr>
        <p:spPr>
          <a:xfrm>
            <a:off x="201706" y="34516"/>
            <a:ext cx="2210733" cy="523220"/>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2800" dirty="0" smtClean="0"/>
              <a:t>SPECIAL DAYS</a:t>
            </a:r>
            <a:endParaRPr lang="en-IN" sz="2800" dirty="0"/>
          </a:p>
        </p:txBody>
      </p:sp>
      <p:sp>
        <p:nvSpPr>
          <p:cNvPr id="2" name="TextBox 1"/>
          <p:cNvSpPr txBox="1"/>
          <p:nvPr/>
        </p:nvSpPr>
        <p:spPr>
          <a:xfrm>
            <a:off x="7040373" y="34516"/>
            <a:ext cx="4518212" cy="584775"/>
          </a:xfrm>
          <a:prstGeom prst="rect">
            <a:avLst/>
          </a:prstGeom>
          <a:noFill/>
        </p:spPr>
        <p:txBody>
          <a:bodyPr wrap="square" rtlCol="0">
            <a:spAutoFit/>
          </a:bodyPr>
          <a:lstStyle/>
          <a:p>
            <a:r>
              <a:rPr lang="en-US" sz="3200" b="1" dirty="0" smtClean="0">
                <a:ln w="10541" cmpd="sng">
                  <a:solidFill>
                    <a:schemeClr val="accent1">
                      <a:shade val="88000"/>
                      <a:satMod val="110000"/>
                    </a:schemeClr>
                  </a:solidFill>
                  <a:prstDash val="solid"/>
                </a:ln>
                <a:solidFill>
                  <a:srgbClr val="FF0000"/>
                </a:solidFill>
              </a:rPr>
              <a:t>Assembly… HINDI WEEK</a:t>
            </a:r>
            <a:endParaRPr lang="en-IN" sz="3200" b="1" dirty="0">
              <a:ln w="10541" cmpd="sng">
                <a:solidFill>
                  <a:schemeClr val="accent1">
                    <a:shade val="88000"/>
                    <a:satMod val="110000"/>
                  </a:schemeClr>
                </a:solidFill>
                <a:prstDash val="solid"/>
              </a:ln>
              <a:solidFill>
                <a:srgbClr val="FF0000"/>
              </a:solidFill>
            </a:endParaRPr>
          </a:p>
        </p:txBody>
      </p:sp>
      <p:pic>
        <p:nvPicPr>
          <p:cNvPr id="4098" name="Picture 2" descr="C:\Users\user\Desktop\hindi diwas\WhatsApp Image 2025-09-12 at 2.36.48 PM (1).jpeg"/>
          <p:cNvPicPr>
            <a:picLocks noChangeAspect="1" noChangeArrowheads="1"/>
          </p:cNvPicPr>
          <p:nvPr/>
        </p:nvPicPr>
        <p:blipFill rotWithShape="1">
          <a:blip r:embed="rId3">
            <a:extLst>
              <a:ext uri="{28A0092B-C50C-407E-A947-70E740481C1C}">
                <a14:useLocalDpi xmlns:a14="http://schemas.microsoft.com/office/drawing/2010/main" val="0"/>
              </a:ext>
            </a:extLst>
          </a:blip>
          <a:srcRect l="17946" t="24476" r="31795"/>
          <a:stretch/>
        </p:blipFill>
        <p:spPr bwMode="auto">
          <a:xfrm>
            <a:off x="142392" y="758305"/>
            <a:ext cx="3407632" cy="592907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4100" name="Picture 4" descr="C:\Users\user\Desktop\hindi diwas\WhatsApp Image 2025-09-11 at 11.38.07 AM.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6529" y="758305"/>
            <a:ext cx="3998958" cy="58459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7" name="Picture 4" descr="C:\Users\user\Desktop\hindi diwas\WhatsApp Image 2025-09-09 at 12.46.04 PM.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5783" y="758305"/>
            <a:ext cx="3905531" cy="58459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3802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4000"/>
          </a:blip>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2111188" y="1493496"/>
            <a:ext cx="5889812" cy="646331"/>
          </a:xfrm>
          <a:prstGeom prst="rect">
            <a:avLst/>
          </a:prstGeom>
          <a:noFill/>
        </p:spPr>
        <p:txBody>
          <a:bodyPr wrap="square" rtlCol="0">
            <a:spAutoFit/>
          </a:bodyPr>
          <a:lstStyle/>
          <a:p>
            <a:endParaRPr lang="en-IN" dirty="0" smtClean="0"/>
          </a:p>
          <a:p>
            <a:endParaRPr lang="en-US" dirty="0" smtClean="0"/>
          </a:p>
        </p:txBody>
      </p:sp>
      <p:sp>
        <p:nvSpPr>
          <p:cNvPr id="6" name="TextBox 5"/>
          <p:cNvSpPr txBox="1"/>
          <p:nvPr/>
        </p:nvSpPr>
        <p:spPr>
          <a:xfrm>
            <a:off x="389965" y="343798"/>
            <a:ext cx="4089581" cy="923330"/>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dirty="0" smtClean="0"/>
              <a:t>SPECIAL DAYS</a:t>
            </a:r>
            <a:endParaRPr lang="en-IN" dirty="0"/>
          </a:p>
        </p:txBody>
      </p:sp>
      <p:sp>
        <p:nvSpPr>
          <p:cNvPr id="7" name="TextBox 6"/>
          <p:cNvSpPr txBox="1"/>
          <p:nvPr/>
        </p:nvSpPr>
        <p:spPr>
          <a:xfrm>
            <a:off x="172570" y="1804086"/>
            <a:ext cx="11846859" cy="2800767"/>
          </a:xfrm>
          <a:prstGeom prst="rect">
            <a:avLst/>
          </a:prstGeom>
          <a:noFill/>
        </p:spPr>
        <p:txBody>
          <a:bodyPr wrap="square" rtlCol="0">
            <a:spAutoFit/>
          </a:bodyPr>
          <a:lstStyle/>
          <a:p>
            <a:pPr algn="ctr"/>
            <a:r>
              <a:rPr lang="en-US" sz="8800" b="1" dirty="0" smtClean="0">
                <a:ln w="10541" cmpd="sng">
                  <a:solidFill>
                    <a:schemeClr val="accent1">
                      <a:shade val="88000"/>
                      <a:satMod val="110000"/>
                    </a:schemeClr>
                  </a:solidFill>
                  <a:prstDash val="solid"/>
                </a:ln>
                <a:solidFill>
                  <a:srgbClr val="CC00CC"/>
                </a:solidFill>
              </a:rPr>
              <a:t>CELEBRATION OF </a:t>
            </a:r>
          </a:p>
          <a:p>
            <a:pPr algn="ctr"/>
            <a:r>
              <a:rPr lang="en-US" sz="8800" b="1" dirty="0" smtClean="0">
                <a:ln w="10541" cmpd="sng">
                  <a:solidFill>
                    <a:schemeClr val="accent1">
                      <a:shade val="88000"/>
                      <a:satMod val="110000"/>
                    </a:schemeClr>
                  </a:solidFill>
                  <a:prstDash val="solid"/>
                </a:ln>
                <a:solidFill>
                  <a:srgbClr val="CC00CC"/>
                </a:solidFill>
              </a:rPr>
              <a:t>HINDI DAY</a:t>
            </a:r>
            <a:endParaRPr lang="en-IN" sz="3200" b="1" dirty="0">
              <a:ln w="10541" cmpd="sng">
                <a:solidFill>
                  <a:schemeClr val="accent1">
                    <a:shade val="88000"/>
                    <a:satMod val="110000"/>
                  </a:schemeClr>
                </a:solidFill>
                <a:prstDash val="solid"/>
              </a:ln>
              <a:solidFill>
                <a:srgbClr val="CC00CC"/>
              </a:solidFill>
            </a:endParaRPr>
          </a:p>
        </p:txBody>
      </p:sp>
    </p:spTree>
    <p:extLst>
      <p:ext uri="{BB962C8B-B14F-4D97-AF65-F5344CB8AC3E}">
        <p14:creationId xmlns:p14="http://schemas.microsoft.com/office/powerpoint/2010/main" val="28073425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pic>
        <p:nvPicPr>
          <p:cNvPr id="6" name="Picture 5" descr="G:\hindi diwas 2025\DSC_000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5911" y="155351"/>
            <a:ext cx="4272616" cy="2945765"/>
          </a:xfrm>
          <a:prstGeom prst="rect">
            <a:avLst/>
          </a:prstGeom>
          <a:ln>
            <a:noFill/>
          </a:ln>
          <a:effectLst>
            <a:outerShdw blurRad="190500" algn="tl" rotWithShape="0">
              <a:srgbClr val="000000">
                <a:alpha val="70000"/>
              </a:srgbClr>
            </a:outerShdw>
          </a:effectLst>
        </p:spPr>
      </p:pic>
      <p:pic>
        <p:nvPicPr>
          <p:cNvPr id="7" name="Picture 6" descr="G:\hindi diwas 2025\DSC_001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129" y="155351"/>
            <a:ext cx="3251200" cy="2945765"/>
          </a:xfrm>
          <a:prstGeom prst="rect">
            <a:avLst/>
          </a:prstGeom>
          <a:ln>
            <a:noFill/>
          </a:ln>
          <a:effectLst>
            <a:outerShdw blurRad="190500" algn="tl" rotWithShape="0">
              <a:srgbClr val="000000">
                <a:alpha val="70000"/>
              </a:srgbClr>
            </a:outerShdw>
          </a:effectLst>
        </p:spPr>
      </p:pic>
      <p:pic>
        <p:nvPicPr>
          <p:cNvPr id="10" name="Picture 9" descr="G:\hindi diwas 2025\DSC_002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01000" y="155351"/>
            <a:ext cx="4048776" cy="2945765"/>
          </a:xfrm>
          <a:prstGeom prst="rect">
            <a:avLst/>
          </a:prstGeom>
          <a:ln>
            <a:noFill/>
          </a:ln>
          <a:effectLst>
            <a:outerShdw blurRad="190500" algn="tl" rotWithShape="0">
              <a:srgbClr val="000000">
                <a:alpha val="70000"/>
              </a:srgbClr>
            </a:outerShdw>
          </a:effectLst>
        </p:spPr>
      </p:pic>
      <p:pic>
        <p:nvPicPr>
          <p:cNvPr id="11" name="Picture 10" descr="G:\hindi diwas 2025\DSC_0031.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01001" y="3487196"/>
            <a:ext cx="4191000" cy="2804160"/>
          </a:xfrm>
          <a:prstGeom prst="rect">
            <a:avLst/>
          </a:prstGeom>
          <a:ln>
            <a:noFill/>
          </a:ln>
          <a:effectLst>
            <a:outerShdw blurRad="190500" algn="tl" rotWithShape="0">
              <a:srgbClr val="000000">
                <a:alpha val="70000"/>
              </a:srgbClr>
            </a:outerShdw>
          </a:effectLst>
        </p:spPr>
      </p:pic>
      <p:pic>
        <p:nvPicPr>
          <p:cNvPr id="12" name="Picture 11" descr="G:\hindi diwas 2025\DSC_0041.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4349" y="3334870"/>
            <a:ext cx="3251200" cy="2956485"/>
          </a:xfrm>
          <a:prstGeom prst="rect">
            <a:avLst/>
          </a:prstGeom>
          <a:ln>
            <a:noFill/>
          </a:ln>
          <a:effectLst>
            <a:outerShdw blurRad="190500" algn="tl" rotWithShape="0">
              <a:srgbClr val="000000">
                <a:alpha val="70000"/>
              </a:srgbClr>
            </a:outerShdw>
          </a:effectLst>
        </p:spPr>
      </p:pic>
      <p:pic>
        <p:nvPicPr>
          <p:cNvPr id="13" name="Picture 12" descr="G:\hindi diwas 2025\DSC_0049.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40125" y="3334871"/>
            <a:ext cx="4328402" cy="295648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997768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4844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TextBox 1"/>
          <p:cNvSpPr txBox="1"/>
          <p:nvPr/>
        </p:nvSpPr>
        <p:spPr>
          <a:xfrm>
            <a:off x="699247" y="665749"/>
            <a:ext cx="11093824" cy="5355312"/>
          </a:xfrm>
          <a:prstGeom prst="rect">
            <a:avLst/>
          </a:prstGeom>
          <a:noFill/>
        </p:spPr>
        <p:txBody>
          <a:bodyPr wrap="square" rtlCol="0">
            <a:spAutoFit/>
          </a:bodyPr>
          <a:lstStyle/>
          <a:p>
            <a:r>
              <a:rPr lang="en-US" dirty="0" smtClean="0">
                <a:solidFill>
                  <a:srgbClr val="7030A0"/>
                </a:solidFill>
                <a:latin typeface="Comic Sans MS" pitchFamily="66" charset="0"/>
              </a:rPr>
              <a:t>The </a:t>
            </a:r>
            <a:r>
              <a:rPr lang="en-US" dirty="0">
                <a:solidFill>
                  <a:srgbClr val="7030A0"/>
                </a:solidFill>
                <a:latin typeface="Comic Sans MS" pitchFamily="66" charset="0"/>
              </a:rPr>
              <a:t>South Public School recently celebrated  GEN Z FEST 2025, a </a:t>
            </a:r>
            <a:r>
              <a:rPr lang="en-US" dirty="0" smtClean="0">
                <a:solidFill>
                  <a:srgbClr val="7030A0"/>
                </a:solidFill>
                <a:latin typeface="Comic Sans MS" pitchFamily="66" charset="0"/>
              </a:rPr>
              <a:t>vibrant event </a:t>
            </a:r>
            <a:r>
              <a:rPr lang="en-US" dirty="0">
                <a:solidFill>
                  <a:srgbClr val="7030A0"/>
                </a:solidFill>
                <a:latin typeface="Comic Sans MS" pitchFamily="66" charset="0"/>
              </a:rPr>
              <a:t>that marked World Students' Day, observed on October </a:t>
            </a:r>
            <a:r>
              <a:rPr lang="en-US" dirty="0" smtClean="0">
                <a:solidFill>
                  <a:srgbClr val="7030A0"/>
                </a:solidFill>
                <a:latin typeface="Comic Sans MS" pitchFamily="66" charset="0"/>
              </a:rPr>
              <a:t>15</a:t>
            </a:r>
            <a:r>
              <a:rPr lang="en-US" baseline="30000" dirty="0" smtClean="0">
                <a:solidFill>
                  <a:srgbClr val="7030A0"/>
                </a:solidFill>
                <a:latin typeface="Comic Sans MS" pitchFamily="66" charset="0"/>
              </a:rPr>
              <a:t>th</a:t>
            </a:r>
            <a:r>
              <a:rPr lang="en-US" dirty="0" smtClean="0">
                <a:solidFill>
                  <a:srgbClr val="7030A0"/>
                </a:solidFill>
                <a:latin typeface="Comic Sans MS" pitchFamily="66" charset="0"/>
              </a:rPr>
              <a:t> in </a:t>
            </a:r>
            <a:r>
              <a:rPr lang="en-US" dirty="0" err="1">
                <a:solidFill>
                  <a:srgbClr val="7030A0"/>
                </a:solidFill>
                <a:latin typeface="Comic Sans MS" pitchFamily="66" charset="0"/>
              </a:rPr>
              <a:t>honour</a:t>
            </a:r>
            <a:r>
              <a:rPr lang="en-US" dirty="0">
                <a:solidFill>
                  <a:srgbClr val="7030A0"/>
                </a:solidFill>
                <a:latin typeface="Comic Sans MS" pitchFamily="66" charset="0"/>
              </a:rPr>
              <a:t> of the birth anniversary of Bharat </a:t>
            </a:r>
            <a:r>
              <a:rPr lang="en-US" dirty="0" err="1">
                <a:solidFill>
                  <a:srgbClr val="7030A0"/>
                </a:solidFill>
                <a:latin typeface="Comic Sans MS" pitchFamily="66" charset="0"/>
              </a:rPr>
              <a:t>Ratna</a:t>
            </a:r>
            <a:r>
              <a:rPr lang="en-US" dirty="0">
                <a:solidFill>
                  <a:srgbClr val="7030A0"/>
                </a:solidFill>
                <a:latin typeface="Comic Sans MS" pitchFamily="66" charset="0"/>
              </a:rPr>
              <a:t> Dr. APJ Abdul </a:t>
            </a:r>
            <a:r>
              <a:rPr lang="en-US" dirty="0" err="1">
                <a:solidFill>
                  <a:srgbClr val="7030A0"/>
                </a:solidFill>
                <a:latin typeface="Comic Sans MS" pitchFamily="66" charset="0"/>
              </a:rPr>
              <a:t>Kalam</a:t>
            </a:r>
            <a:r>
              <a:rPr lang="en-US" dirty="0">
                <a:solidFill>
                  <a:srgbClr val="7030A0"/>
                </a:solidFill>
                <a:latin typeface="Comic Sans MS" pitchFamily="66" charset="0"/>
              </a:rPr>
              <a:t>, the former President of India</a:t>
            </a:r>
            <a:r>
              <a:rPr lang="en-US" dirty="0" smtClean="0">
                <a:solidFill>
                  <a:srgbClr val="7030A0"/>
                </a:solidFill>
                <a:latin typeface="Comic Sans MS" pitchFamily="66" charset="0"/>
              </a:rPr>
              <a:t>.</a:t>
            </a:r>
          </a:p>
          <a:p>
            <a:endParaRPr lang="en-US" dirty="0">
              <a:solidFill>
                <a:srgbClr val="7030A0"/>
              </a:solidFill>
              <a:latin typeface="Comic Sans MS" pitchFamily="66" charset="0"/>
            </a:endParaRPr>
          </a:p>
          <a:p>
            <a:r>
              <a:rPr lang="en-US" dirty="0" smtClean="0">
                <a:solidFill>
                  <a:srgbClr val="7030A0"/>
                </a:solidFill>
                <a:latin typeface="Comic Sans MS" pitchFamily="66" charset="0"/>
              </a:rPr>
              <a:t>The </a:t>
            </a:r>
            <a:r>
              <a:rPr lang="en-US" dirty="0">
                <a:solidFill>
                  <a:srgbClr val="7030A0"/>
                </a:solidFill>
                <a:latin typeface="Comic Sans MS" pitchFamily="66" charset="0"/>
              </a:rPr>
              <a:t>festival was a grand success, thanks to the efforts of the  students, and the collaborative efforts of clubs </a:t>
            </a:r>
            <a:r>
              <a:rPr lang="en-US" b="1" dirty="0">
                <a:solidFill>
                  <a:srgbClr val="7030A0"/>
                </a:solidFill>
                <a:latin typeface="Comic Sans MS" pitchFamily="66" charset="0"/>
              </a:rPr>
              <a:t>Mind the Mouse , Mind the Mind and  </a:t>
            </a:r>
            <a:r>
              <a:rPr lang="en-US" b="1" dirty="0" err="1">
                <a:solidFill>
                  <a:srgbClr val="7030A0"/>
                </a:solidFill>
                <a:latin typeface="Comic Sans MS" pitchFamily="66" charset="0"/>
              </a:rPr>
              <a:t>Kalaviṣhkar</a:t>
            </a:r>
            <a:r>
              <a:rPr lang="en-US" b="1" dirty="0">
                <a:solidFill>
                  <a:srgbClr val="7030A0"/>
                </a:solidFill>
                <a:latin typeface="Comic Sans MS" pitchFamily="66" charset="0"/>
              </a:rPr>
              <a:t>  </a:t>
            </a:r>
            <a:r>
              <a:rPr lang="en-US" dirty="0">
                <a:solidFill>
                  <a:srgbClr val="7030A0"/>
                </a:solidFill>
                <a:latin typeface="Comic Sans MS" pitchFamily="66" charset="0"/>
              </a:rPr>
              <a:t>together with Cherry Blossom parents. The event featured an array of activities, including food stalls, live musical performances by Grade 10 students, and an impressive display of 75 models and 98 charts</a:t>
            </a:r>
            <a:r>
              <a:rPr lang="en-US" dirty="0" smtClean="0">
                <a:solidFill>
                  <a:srgbClr val="7030A0"/>
                </a:solidFill>
                <a:latin typeface="Comic Sans MS" pitchFamily="66" charset="0"/>
              </a:rPr>
              <a:t>.</a:t>
            </a:r>
          </a:p>
          <a:p>
            <a:endParaRPr lang="en-US" dirty="0">
              <a:solidFill>
                <a:srgbClr val="7030A0"/>
              </a:solidFill>
              <a:latin typeface="Comic Sans MS" pitchFamily="66" charset="0"/>
            </a:endParaRPr>
          </a:p>
          <a:p>
            <a:r>
              <a:rPr lang="en-US" dirty="0" smtClean="0">
                <a:solidFill>
                  <a:srgbClr val="7030A0"/>
                </a:solidFill>
                <a:latin typeface="Comic Sans MS" pitchFamily="66" charset="0"/>
              </a:rPr>
              <a:t>A </a:t>
            </a:r>
            <a:r>
              <a:rPr lang="en-US" dirty="0">
                <a:solidFill>
                  <a:srgbClr val="7030A0"/>
                </a:solidFill>
                <a:latin typeface="Comic Sans MS" pitchFamily="66" charset="0"/>
              </a:rPr>
              <a:t>record number of 260 students participated in the event, showcasing their talents and creativity. The judges for the event were prominent personalities, including Mrs. </a:t>
            </a:r>
            <a:r>
              <a:rPr lang="en-US" dirty="0" err="1">
                <a:solidFill>
                  <a:srgbClr val="7030A0"/>
                </a:solidFill>
                <a:latin typeface="Comic Sans MS" pitchFamily="66" charset="0"/>
              </a:rPr>
              <a:t>Shraddha</a:t>
            </a:r>
            <a:r>
              <a:rPr lang="en-US" dirty="0">
                <a:solidFill>
                  <a:srgbClr val="7030A0"/>
                </a:solidFill>
                <a:latin typeface="Comic Sans MS" pitchFamily="66" charset="0"/>
              </a:rPr>
              <a:t> </a:t>
            </a:r>
            <a:r>
              <a:rPr lang="en-US" dirty="0" err="1">
                <a:solidFill>
                  <a:srgbClr val="7030A0"/>
                </a:solidFill>
                <a:latin typeface="Comic Sans MS" pitchFamily="66" charset="0"/>
              </a:rPr>
              <a:t>Kelapure</a:t>
            </a:r>
            <a:r>
              <a:rPr lang="en-US" dirty="0">
                <a:solidFill>
                  <a:srgbClr val="7030A0"/>
                </a:solidFill>
                <a:latin typeface="Comic Sans MS" pitchFamily="66" charset="0"/>
              </a:rPr>
              <a:t>, former Headmistress of The South Public School, Mrs. </a:t>
            </a:r>
            <a:r>
              <a:rPr lang="en-US" dirty="0" err="1">
                <a:solidFill>
                  <a:srgbClr val="7030A0"/>
                </a:solidFill>
                <a:latin typeface="Comic Sans MS" pitchFamily="66" charset="0"/>
              </a:rPr>
              <a:t>Jayshree</a:t>
            </a:r>
            <a:r>
              <a:rPr lang="en-US" dirty="0">
                <a:solidFill>
                  <a:srgbClr val="7030A0"/>
                </a:solidFill>
                <a:latin typeface="Comic Sans MS" pitchFamily="66" charset="0"/>
              </a:rPr>
              <a:t> </a:t>
            </a:r>
            <a:r>
              <a:rPr lang="en-US" dirty="0" err="1">
                <a:solidFill>
                  <a:srgbClr val="7030A0"/>
                </a:solidFill>
                <a:latin typeface="Comic Sans MS" pitchFamily="66" charset="0"/>
              </a:rPr>
              <a:t>Deshmukh</a:t>
            </a:r>
            <a:r>
              <a:rPr lang="en-US" dirty="0">
                <a:solidFill>
                  <a:srgbClr val="7030A0"/>
                </a:solidFill>
                <a:latin typeface="Comic Sans MS" pitchFamily="66" charset="0"/>
              </a:rPr>
              <a:t>, former Supervisor and HOD- Science Department, and Mr. Vilas </a:t>
            </a:r>
            <a:r>
              <a:rPr lang="en-US" dirty="0" err="1">
                <a:solidFill>
                  <a:srgbClr val="7030A0"/>
                </a:solidFill>
                <a:latin typeface="Comic Sans MS" pitchFamily="66" charset="0"/>
              </a:rPr>
              <a:t>Ballamwar</a:t>
            </a:r>
            <a:r>
              <a:rPr lang="en-US" dirty="0">
                <a:solidFill>
                  <a:srgbClr val="7030A0"/>
                </a:solidFill>
                <a:latin typeface="Comic Sans MS" pitchFamily="66" charset="0"/>
              </a:rPr>
              <a:t>, retired Principal of Municipal Corporation </a:t>
            </a:r>
            <a:r>
              <a:rPr lang="en-US" dirty="0" err="1">
                <a:solidFill>
                  <a:srgbClr val="7030A0"/>
                </a:solidFill>
                <a:latin typeface="Comic Sans MS" pitchFamily="66" charset="0"/>
              </a:rPr>
              <a:t>Valmiki</a:t>
            </a:r>
            <a:r>
              <a:rPr lang="en-US" dirty="0">
                <a:solidFill>
                  <a:srgbClr val="7030A0"/>
                </a:solidFill>
                <a:latin typeface="Comic Sans MS" pitchFamily="66" charset="0"/>
              </a:rPr>
              <a:t> Nagar Secondary School</a:t>
            </a:r>
            <a:r>
              <a:rPr lang="en-US" dirty="0" smtClean="0">
                <a:solidFill>
                  <a:srgbClr val="7030A0"/>
                </a:solidFill>
                <a:latin typeface="Comic Sans MS" pitchFamily="66" charset="0"/>
              </a:rPr>
              <a:t>. The </a:t>
            </a:r>
            <a:r>
              <a:rPr lang="en-US" dirty="0">
                <a:solidFill>
                  <a:srgbClr val="7030A0"/>
                </a:solidFill>
                <a:latin typeface="Comic Sans MS" pitchFamily="66" charset="0"/>
              </a:rPr>
              <a:t>Chief Guest, Dr. </a:t>
            </a:r>
            <a:r>
              <a:rPr lang="en-US" dirty="0" err="1">
                <a:solidFill>
                  <a:srgbClr val="7030A0"/>
                </a:solidFill>
                <a:latin typeface="Comic Sans MS" pitchFamily="66" charset="0"/>
              </a:rPr>
              <a:t>Shirish</a:t>
            </a:r>
            <a:r>
              <a:rPr lang="en-US" dirty="0">
                <a:solidFill>
                  <a:srgbClr val="7030A0"/>
                </a:solidFill>
                <a:latin typeface="Comic Sans MS" pitchFamily="66" charset="0"/>
              </a:rPr>
              <a:t> </a:t>
            </a:r>
            <a:r>
              <a:rPr lang="en-US" dirty="0" err="1">
                <a:solidFill>
                  <a:srgbClr val="7030A0"/>
                </a:solidFill>
                <a:latin typeface="Comic Sans MS" pitchFamily="66" charset="0"/>
              </a:rPr>
              <a:t>Ghan</a:t>
            </a:r>
            <a:r>
              <a:rPr lang="en-US" dirty="0">
                <a:solidFill>
                  <a:srgbClr val="7030A0"/>
                </a:solidFill>
                <a:latin typeface="Comic Sans MS" pitchFamily="66" charset="0"/>
              </a:rPr>
              <a:t>, appreciated the efforts of the students and the organizers, praising the event as a true celebration of talent and creativity. The Principal, Dr. </a:t>
            </a:r>
            <a:r>
              <a:rPr lang="en-US" dirty="0" err="1" smtClean="0">
                <a:solidFill>
                  <a:srgbClr val="7030A0"/>
                </a:solidFill>
                <a:latin typeface="Comic Sans MS" pitchFamily="66" charset="0"/>
              </a:rPr>
              <a:t>Mrunalini</a:t>
            </a:r>
            <a:r>
              <a:rPr lang="en-US" dirty="0" smtClean="0">
                <a:solidFill>
                  <a:srgbClr val="7030A0"/>
                </a:solidFill>
                <a:latin typeface="Comic Sans MS" pitchFamily="66" charset="0"/>
              </a:rPr>
              <a:t> </a:t>
            </a:r>
            <a:r>
              <a:rPr lang="en-US" dirty="0" err="1">
                <a:solidFill>
                  <a:srgbClr val="7030A0"/>
                </a:solidFill>
                <a:latin typeface="Comic Sans MS" pitchFamily="66" charset="0"/>
              </a:rPr>
              <a:t>Dasture</a:t>
            </a:r>
            <a:r>
              <a:rPr lang="en-US" dirty="0">
                <a:solidFill>
                  <a:srgbClr val="7030A0"/>
                </a:solidFill>
                <a:latin typeface="Comic Sans MS" pitchFamily="66" charset="0"/>
              </a:rPr>
              <a:t>, and the Director </a:t>
            </a:r>
            <a:r>
              <a:rPr lang="en-US" dirty="0" err="1">
                <a:solidFill>
                  <a:srgbClr val="7030A0"/>
                </a:solidFill>
                <a:latin typeface="Comic Sans MS" pitchFamily="66" charset="0"/>
              </a:rPr>
              <a:t>Shri</a:t>
            </a:r>
            <a:r>
              <a:rPr lang="en-US" dirty="0">
                <a:solidFill>
                  <a:srgbClr val="7030A0"/>
                </a:solidFill>
                <a:latin typeface="Comic Sans MS" pitchFamily="66" charset="0"/>
              </a:rPr>
              <a:t>  </a:t>
            </a:r>
            <a:r>
              <a:rPr lang="en-US" dirty="0" err="1">
                <a:solidFill>
                  <a:srgbClr val="7030A0"/>
                </a:solidFill>
                <a:latin typeface="Comic Sans MS" pitchFamily="66" charset="0"/>
              </a:rPr>
              <a:t>Deaven</a:t>
            </a:r>
            <a:r>
              <a:rPr lang="en-US" dirty="0">
                <a:solidFill>
                  <a:srgbClr val="7030A0"/>
                </a:solidFill>
                <a:latin typeface="Comic Sans MS" pitchFamily="66" charset="0"/>
              </a:rPr>
              <a:t> </a:t>
            </a:r>
            <a:r>
              <a:rPr lang="en-US" dirty="0" err="1">
                <a:solidFill>
                  <a:srgbClr val="7030A0"/>
                </a:solidFill>
                <a:latin typeface="Comic Sans MS" pitchFamily="66" charset="0"/>
              </a:rPr>
              <a:t>Dasture</a:t>
            </a:r>
            <a:r>
              <a:rPr lang="en-US" dirty="0">
                <a:solidFill>
                  <a:srgbClr val="7030A0"/>
                </a:solidFill>
                <a:latin typeface="Comic Sans MS" pitchFamily="66" charset="0"/>
              </a:rPr>
              <a:t>, also lauded the participants for their enthusiasm and interest in the </a:t>
            </a:r>
            <a:r>
              <a:rPr lang="en-US" dirty="0" err="1">
                <a:solidFill>
                  <a:srgbClr val="7030A0"/>
                </a:solidFill>
                <a:latin typeface="Comic Sans MS" pitchFamily="66" charset="0"/>
              </a:rPr>
              <a:t>programme.The</a:t>
            </a:r>
            <a:r>
              <a:rPr lang="en-US" dirty="0">
                <a:solidFill>
                  <a:srgbClr val="7030A0"/>
                </a:solidFill>
                <a:latin typeface="Comic Sans MS" pitchFamily="66" charset="0"/>
              </a:rPr>
              <a:t> event was a resounding success, with  the Vice Principal </a:t>
            </a:r>
            <a:r>
              <a:rPr lang="en-US" dirty="0" err="1">
                <a:solidFill>
                  <a:srgbClr val="7030A0"/>
                </a:solidFill>
                <a:latin typeface="Comic Sans MS" pitchFamily="66" charset="0"/>
              </a:rPr>
              <a:t>Mr</a:t>
            </a:r>
            <a:r>
              <a:rPr lang="en-US" dirty="0">
                <a:solidFill>
                  <a:srgbClr val="7030A0"/>
                </a:solidFill>
                <a:latin typeface="Comic Sans MS" pitchFamily="66" charset="0"/>
              </a:rPr>
              <a:t> </a:t>
            </a:r>
            <a:r>
              <a:rPr lang="en-US" dirty="0" err="1">
                <a:solidFill>
                  <a:srgbClr val="7030A0"/>
                </a:solidFill>
                <a:latin typeface="Comic Sans MS" pitchFamily="66" charset="0"/>
              </a:rPr>
              <a:t>Mangesh</a:t>
            </a:r>
            <a:r>
              <a:rPr lang="en-US" dirty="0">
                <a:solidFill>
                  <a:srgbClr val="7030A0"/>
                </a:solidFill>
                <a:latin typeface="Comic Sans MS" pitchFamily="66" charset="0"/>
              </a:rPr>
              <a:t> </a:t>
            </a:r>
            <a:r>
              <a:rPr lang="en-US" dirty="0" err="1">
                <a:solidFill>
                  <a:srgbClr val="7030A0"/>
                </a:solidFill>
                <a:latin typeface="Comic Sans MS" pitchFamily="66" charset="0"/>
              </a:rPr>
              <a:t>Chinewar</a:t>
            </a:r>
            <a:r>
              <a:rPr lang="en-US" dirty="0">
                <a:solidFill>
                  <a:srgbClr val="7030A0"/>
                </a:solidFill>
                <a:latin typeface="Comic Sans MS" pitchFamily="66" charset="0"/>
              </a:rPr>
              <a:t>, Coordinators, students, teachers, and parents alike appreciating the efforts put into making GEN Z FEST 2025 a memorable one.</a:t>
            </a:r>
            <a:endParaRPr lang="en-IN" dirty="0">
              <a:solidFill>
                <a:srgbClr val="7030A0"/>
              </a:solidFill>
              <a:latin typeface="Comic Sans MS" pitchFamily="66" charset="0"/>
            </a:endParaRPr>
          </a:p>
        </p:txBody>
      </p:sp>
      <p:sp>
        <p:nvSpPr>
          <p:cNvPr id="3" name="TextBox 2"/>
          <p:cNvSpPr txBox="1"/>
          <p:nvPr/>
        </p:nvSpPr>
        <p:spPr>
          <a:xfrm>
            <a:off x="0" y="6842"/>
            <a:ext cx="12192000" cy="800219"/>
          </a:xfrm>
          <a:prstGeom prst="rect">
            <a:avLst/>
          </a:prstGeom>
          <a:noFill/>
        </p:spPr>
        <p:txBody>
          <a:bodyPr wrap="square" rtlCol="0">
            <a:spAutoFit/>
          </a:bodyPr>
          <a:lstStyle/>
          <a:p>
            <a:pPr algn="ctr"/>
            <a:r>
              <a:rPr lang="en-US" sz="2800" b="1" dirty="0">
                <a:solidFill>
                  <a:srgbClr val="339933"/>
                </a:solidFill>
              </a:rPr>
              <a:t>Celebrating Excellence at The South Public School: GEN Z FEST 2025</a:t>
            </a:r>
          </a:p>
          <a:p>
            <a:endParaRPr lang="en-IN" dirty="0"/>
          </a:p>
        </p:txBody>
      </p:sp>
    </p:spTree>
    <p:extLst>
      <p:ext uri="{BB962C8B-B14F-4D97-AF65-F5344CB8AC3E}">
        <p14:creationId xmlns:p14="http://schemas.microsoft.com/office/powerpoint/2010/main" val="41160321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3" name="TextBox 2"/>
          <p:cNvSpPr txBox="1"/>
          <p:nvPr/>
        </p:nvSpPr>
        <p:spPr>
          <a:xfrm>
            <a:off x="0" y="6842"/>
            <a:ext cx="12192000" cy="800219"/>
          </a:xfrm>
          <a:prstGeom prst="rect">
            <a:avLst/>
          </a:prstGeom>
          <a:noFill/>
        </p:spPr>
        <p:txBody>
          <a:bodyPr wrap="square" rtlCol="0">
            <a:spAutoFit/>
          </a:bodyPr>
          <a:lstStyle/>
          <a:p>
            <a:pPr algn="ctr"/>
            <a:r>
              <a:rPr lang="en-US" sz="2800" b="1" dirty="0">
                <a:solidFill>
                  <a:srgbClr val="339933"/>
                </a:solidFill>
              </a:rPr>
              <a:t>Celebrating Excellence at The South Public School: GEN Z FEST </a:t>
            </a:r>
            <a:r>
              <a:rPr lang="en-US" sz="2800" b="1" dirty="0">
                <a:solidFill>
                  <a:srgbClr val="339933"/>
                </a:solidFill>
              </a:rPr>
              <a:t>2025 (Contd..)</a:t>
            </a:r>
            <a:endParaRPr lang="en-US" sz="2800" b="1" dirty="0">
              <a:solidFill>
                <a:srgbClr val="339933"/>
              </a:solidFill>
            </a:endParaRPr>
          </a:p>
          <a:p>
            <a:endParaRPr lang="en-IN" dirty="0"/>
          </a:p>
        </p:txBody>
      </p:sp>
      <p:pic>
        <p:nvPicPr>
          <p:cNvPr id="2050" name="Picture 2" descr="C:\Users\user\Downloads\WhatsApp Image 2025-11-15 at 2.19.06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73" y="541337"/>
            <a:ext cx="2428946" cy="1931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2052" name="Picture 4" descr="C:\Users\user\Downloads\WhatsApp Image 2025-11-15 at 2.19.07 PM.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8047" y="541337"/>
            <a:ext cx="2180726" cy="1931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2054" name="Picture 6" descr="C:\Users\user\Downloads\WhatsApp Image 2025-11-15 at 2.19.07 PM (1).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0263" y="541337"/>
            <a:ext cx="2300413" cy="1931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26" name="Picture 2" descr="C:\Users\user\AppData\Local\Temp\Rar$DIa0.328\WhatsApp Image 2025-11-26 at 10.06.26 AM (12).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16646" y="4565275"/>
            <a:ext cx="2175354" cy="22927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28" name="Picture 4" descr="C:\Users\user\AppData\Local\Temp\Rar$DIa0.771\WhatsApp Image 2025-11-26 at 10.06.26 AM (11).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84542" y="555977"/>
            <a:ext cx="3007460" cy="1931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30" name="Picture 6" descr="C:\Users\user\AppData\Local\Temp\Rar$DIa0.109\WhatsApp Image 2025-11-26 at 10.06.26 AM (9).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102" y="2546554"/>
            <a:ext cx="2428945" cy="18996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32" name="Picture 8" descr="C:\Users\user\AppData\Local\Temp\Rar$DIa0.293\WhatsApp Image 2025-11-26 at 10.06.26 AM (8).jpe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28047" y="2546553"/>
            <a:ext cx="2180726" cy="18996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34" name="Picture 10" descr="C:\Users\user\AppData\Local\Temp\Rar$DIa0.266\WhatsApp Image 2025-11-26 at 10.06.26 AM (7).jpe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08773" y="2546553"/>
            <a:ext cx="2300413" cy="18996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36" name="Picture 12" descr="C:\Users\user\AppData\Local\Temp\Rar$DIa0.832\WhatsApp Image 2025-11-26 at 10.06.26 AM (6).jpe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911786" y="4565275"/>
            <a:ext cx="3104859" cy="22927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38" name="Picture 14" descr="C:\Users\user\AppData\Local\Temp\Rar$DIa0.441\WhatsApp Image 2025-11-26 at 10.06.26 AM (5).jpe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184541" y="2546554"/>
            <a:ext cx="3007460" cy="18996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40" name="Picture 16" descr="C:\Users\user\AppData\Local\Temp\Rar$DIa0.939\WhatsApp Image 2025-11-26 at 10.06.26 AM (4).jpe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9100" y="4558553"/>
            <a:ext cx="2380919" cy="22994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42" name="Picture 18" descr="C:\Users\user\AppData\Local\Temp\Rar$DIa0.291\WhatsApp Image 2025-11-26 at 10.06.26 AM (3).jpe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480019" y="4558552"/>
            <a:ext cx="2228754" cy="229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44" name="Picture 20" descr="C:\Users\user\AppData\Local\Temp\Rar$DIa0.936\WhatsApp Image 2025-11-26 at 10.06.26 AM (2).jpe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708772" y="4558552"/>
            <a:ext cx="2203015" cy="22994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46" name="Picture 22" descr="C:\Users\user\AppData\Local\Temp\Rar$DIa0.715\WhatsApp Image 2025-11-26 at 10.06.25 AM (1).jpe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996068" y="2546553"/>
            <a:ext cx="2309297" cy="18996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2" name="Picture 2" descr="C:\Users\user\Downloads\WhatsApp Image 2025-11-26 at 10.06.25 AM.jpe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113494" y="541337"/>
            <a:ext cx="2071048" cy="1931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7978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extBox 2"/>
          <p:cNvSpPr txBox="1"/>
          <p:nvPr/>
        </p:nvSpPr>
        <p:spPr>
          <a:xfrm>
            <a:off x="0" y="6842"/>
            <a:ext cx="12192000" cy="800219"/>
          </a:xfrm>
          <a:prstGeom prst="rect">
            <a:avLst/>
          </a:prstGeom>
          <a:noFill/>
        </p:spPr>
        <p:txBody>
          <a:bodyPr wrap="square" rtlCol="0">
            <a:spAutoFit/>
          </a:bodyPr>
          <a:lstStyle/>
          <a:p>
            <a:pPr algn="ctr"/>
            <a:r>
              <a:rPr lang="en-US" sz="2800" b="1" dirty="0">
                <a:solidFill>
                  <a:srgbClr val="339933"/>
                </a:solidFill>
              </a:rPr>
              <a:t>Celebrating Excellence at The South Public School: GEN Z FEST 2025 (Contd..)</a:t>
            </a:r>
          </a:p>
          <a:p>
            <a:endParaRPr lang="en-IN" dirty="0"/>
          </a:p>
        </p:txBody>
      </p:sp>
      <p:pic>
        <p:nvPicPr>
          <p:cNvPr id="3074" name="Picture 2" descr="C:\Users\user\AppData\Local\Temp\Rar$DIa0.277\WhatsApp Image 2025-12-01 at 2.06.02 PM.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22103"/>
            <a:ext cx="2151529" cy="30623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6" name="Picture 4" descr="C:\Users\user\AppData\Local\Temp\Rar$DIa0.455\WhatsApp Image 2025-12-01 at 2.06.01 PM.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15793" y="635552"/>
            <a:ext cx="2164206" cy="30623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8" name="Picture 6" descr="C:\Users\user\AppData\Local\Temp\Rar$DIa0.357\WhatsApp Image 2025-12-01 at 2.06.01 PM (1).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48047" y="523367"/>
            <a:ext cx="2043953" cy="32007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80" name="Picture 8" descr="C:\Users\user\AppData\Local\Temp\Rar$DIa0.391\WhatsApp Image 2025-12-01 at 2.06.00 PM.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48663" y="635549"/>
            <a:ext cx="1790134" cy="306239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C:\Users\user\Downloads\WhatsApp Image 2025-12-03 at 11.23.09 AM.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3684493"/>
            <a:ext cx="2167480" cy="30121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86" name="Picture 14" descr="C:\Users\user\AppData\Local\Temp\Rar$DIa0.933\WhatsApp Image 2025-12-01 at 2.05.59 PM.jpe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79999" y="635552"/>
            <a:ext cx="1816001" cy="30623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88" name="Picture 16" descr="C:\Users\user\Downloads\WhatsApp Image 2025-12-03 at 11.21.54 AM.jpe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38797" y="635552"/>
            <a:ext cx="2309250" cy="30772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90" name="Picture 18" descr="C:\Users\user\Downloads\WhatsApp Image 2025-12-03 at 11.23.30 AM (1).jpe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51530" y="3649412"/>
            <a:ext cx="2299446" cy="32085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92" name="Picture 20" descr="C:\Users\user\Downloads\WhatsApp Image 2025-12-03 at 11.24.34 AM (1).jpe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1359"/>
          <a:stretch/>
        </p:blipFill>
        <p:spPr bwMode="auto">
          <a:xfrm>
            <a:off x="4461858" y="3818964"/>
            <a:ext cx="3293691" cy="30390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94" name="Picture 22" descr="C:\Users\user\Downloads\WhatsApp Image 2025-12-03 at 11.25.08 AM.jpe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838797" y="3684492"/>
            <a:ext cx="4353203" cy="32085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115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extBox 1"/>
          <p:cNvSpPr txBox="1"/>
          <p:nvPr/>
        </p:nvSpPr>
        <p:spPr>
          <a:xfrm>
            <a:off x="1748118" y="184613"/>
            <a:ext cx="8485094" cy="4616648"/>
          </a:xfrm>
          <a:prstGeom prst="rect">
            <a:avLst/>
          </a:prstGeom>
          <a:noFill/>
        </p:spPr>
        <p:txBody>
          <a:bodyPr wrap="square" rtlCol="0">
            <a:spAutoFit/>
          </a:bodyPr>
          <a:lstStyle/>
          <a:p>
            <a:pPr algn="ctr"/>
            <a:r>
              <a:rPr lang="en-US" sz="2800" b="1" dirty="0">
                <a:solidFill>
                  <a:srgbClr val="CC00CC"/>
                </a:solidFill>
                <a:latin typeface="Avenir LT Std 65 Medium" pitchFamily="34" charset="0"/>
              </a:rPr>
              <a:t>BAG free children's day celebration  for the classes 1 to </a:t>
            </a:r>
            <a:r>
              <a:rPr lang="en-US" sz="2800" b="1" dirty="0" smtClean="0">
                <a:solidFill>
                  <a:srgbClr val="CC00CC"/>
                </a:solidFill>
                <a:latin typeface="Avenir LT Std 65 Medium" pitchFamily="34" charset="0"/>
              </a:rPr>
              <a:t>5</a:t>
            </a:r>
          </a:p>
          <a:p>
            <a:endParaRPr lang="en-US" b="1" dirty="0">
              <a:solidFill>
                <a:schemeClr val="bg2">
                  <a:lumMod val="25000"/>
                </a:schemeClr>
              </a:solidFill>
            </a:endParaRPr>
          </a:p>
          <a:p>
            <a:pPr marL="285750" indent="-285750">
              <a:buFont typeface="Arial" pitchFamily="34" charset="0"/>
              <a:buChar char="•"/>
            </a:pPr>
            <a:r>
              <a:rPr lang="en-US" sz="2000" b="1" dirty="0" smtClean="0">
                <a:solidFill>
                  <a:schemeClr val="bg2">
                    <a:lumMod val="25000"/>
                  </a:schemeClr>
                </a:solidFill>
              </a:rPr>
              <a:t>Day </a:t>
            </a:r>
            <a:r>
              <a:rPr lang="en-US" sz="2000" b="1" dirty="0">
                <a:solidFill>
                  <a:schemeClr val="bg2">
                    <a:lumMod val="25000"/>
                  </a:schemeClr>
                </a:solidFill>
              </a:rPr>
              <a:t>begins with assembly conducted by the teachers...news thought, given by the teachers ( acted as students</a:t>
            </a:r>
            <a:r>
              <a:rPr lang="en-US" sz="2000" b="1" dirty="0" smtClean="0">
                <a:solidFill>
                  <a:schemeClr val="bg2">
                    <a:lumMod val="25000"/>
                  </a:schemeClr>
                </a:solidFill>
              </a:rPr>
              <a:t>)</a:t>
            </a:r>
          </a:p>
          <a:p>
            <a:pPr marL="285750" indent="-285750">
              <a:buFont typeface="Arial" charset="0"/>
              <a:buChar char="•"/>
            </a:pPr>
            <a:r>
              <a:rPr lang="en-US" sz="2000" b="1" dirty="0" smtClean="0">
                <a:solidFill>
                  <a:schemeClr val="bg2">
                    <a:lumMod val="25000"/>
                  </a:schemeClr>
                </a:solidFill>
              </a:rPr>
              <a:t>melodious </a:t>
            </a:r>
            <a:r>
              <a:rPr lang="en-US" sz="2000" b="1" dirty="0">
                <a:solidFill>
                  <a:schemeClr val="bg2">
                    <a:lumMod val="25000"/>
                  </a:schemeClr>
                </a:solidFill>
              </a:rPr>
              <a:t>song sung by Music teacher </a:t>
            </a:r>
            <a:r>
              <a:rPr lang="en-US" sz="2000" b="1" dirty="0" err="1">
                <a:solidFill>
                  <a:schemeClr val="bg2">
                    <a:lumMod val="25000"/>
                  </a:schemeClr>
                </a:solidFill>
              </a:rPr>
              <a:t>Yamini</a:t>
            </a:r>
            <a:r>
              <a:rPr lang="en-US" sz="2000" b="1" dirty="0">
                <a:solidFill>
                  <a:schemeClr val="bg2">
                    <a:lumMod val="25000"/>
                  </a:schemeClr>
                </a:solidFill>
              </a:rPr>
              <a:t> ma'am with her dance moves</a:t>
            </a:r>
            <a:r>
              <a:rPr lang="en-US" sz="2000" b="1" dirty="0" smtClean="0">
                <a:solidFill>
                  <a:schemeClr val="bg2">
                    <a:lumMod val="25000"/>
                  </a:schemeClr>
                </a:solidFill>
              </a:rPr>
              <a:t>...</a:t>
            </a:r>
          </a:p>
          <a:p>
            <a:pPr marL="285750" indent="-285750">
              <a:buFont typeface="Arial" charset="0"/>
              <a:buChar char="•"/>
            </a:pPr>
            <a:r>
              <a:rPr lang="en-US" sz="2000" b="1" dirty="0" smtClean="0">
                <a:solidFill>
                  <a:schemeClr val="bg2">
                    <a:lumMod val="25000"/>
                  </a:schemeClr>
                </a:solidFill>
              </a:rPr>
              <a:t>special </a:t>
            </a:r>
            <a:r>
              <a:rPr lang="en-US" sz="2000" b="1" dirty="0">
                <a:solidFill>
                  <a:schemeClr val="bg2">
                    <a:lumMod val="25000"/>
                  </a:schemeClr>
                </a:solidFill>
              </a:rPr>
              <a:t>poem recited by </a:t>
            </a:r>
            <a:r>
              <a:rPr lang="en-US" sz="2000" b="1" dirty="0" err="1">
                <a:solidFill>
                  <a:schemeClr val="bg2">
                    <a:lumMod val="25000"/>
                  </a:schemeClr>
                </a:solidFill>
              </a:rPr>
              <a:t>Pathak</a:t>
            </a:r>
            <a:r>
              <a:rPr lang="en-US" sz="2000" b="1" dirty="0">
                <a:solidFill>
                  <a:schemeClr val="bg2">
                    <a:lumMod val="25000"/>
                  </a:schemeClr>
                </a:solidFill>
              </a:rPr>
              <a:t> ma'am written by </a:t>
            </a:r>
            <a:r>
              <a:rPr lang="en-US" sz="2000" b="1" dirty="0" smtClean="0">
                <a:solidFill>
                  <a:schemeClr val="bg2">
                    <a:lumMod val="25000"/>
                  </a:schemeClr>
                </a:solidFill>
              </a:rPr>
              <a:t>her</a:t>
            </a:r>
          </a:p>
          <a:p>
            <a:pPr marL="285750" indent="-285750">
              <a:buFont typeface="Arial" charset="0"/>
              <a:buChar char="•"/>
            </a:pPr>
            <a:r>
              <a:rPr lang="en-US" sz="2000" b="1" dirty="0" smtClean="0">
                <a:solidFill>
                  <a:schemeClr val="bg2">
                    <a:lumMod val="25000"/>
                  </a:schemeClr>
                </a:solidFill>
              </a:rPr>
              <a:t>Skit </a:t>
            </a:r>
            <a:r>
              <a:rPr lang="en-US" sz="2000" b="1" dirty="0">
                <a:solidFill>
                  <a:schemeClr val="bg2">
                    <a:lumMod val="25000"/>
                  </a:schemeClr>
                </a:solidFill>
              </a:rPr>
              <a:t>performance by 3 to 5 teachers...'types of students in a </a:t>
            </a:r>
            <a:r>
              <a:rPr lang="en-US" sz="2000" b="1" dirty="0" smtClean="0">
                <a:solidFill>
                  <a:schemeClr val="bg2">
                    <a:lumMod val="25000"/>
                  </a:schemeClr>
                </a:solidFill>
              </a:rPr>
              <a:t>class‘</a:t>
            </a:r>
          </a:p>
          <a:p>
            <a:pPr marL="285750" indent="-285750">
              <a:buFont typeface="Arial" charset="0"/>
              <a:buChar char="•"/>
            </a:pPr>
            <a:r>
              <a:rPr lang="en-US" sz="2000" b="1" dirty="0" smtClean="0">
                <a:solidFill>
                  <a:schemeClr val="bg2">
                    <a:lumMod val="25000"/>
                  </a:schemeClr>
                </a:solidFill>
              </a:rPr>
              <a:t>Dance </a:t>
            </a:r>
            <a:r>
              <a:rPr lang="en-US" sz="2000" b="1" dirty="0">
                <a:solidFill>
                  <a:schemeClr val="bg2">
                    <a:lumMod val="25000"/>
                  </a:schemeClr>
                </a:solidFill>
              </a:rPr>
              <a:t>performance by the teachers </a:t>
            </a:r>
            <a:endParaRPr lang="en-US" sz="2000" b="1" dirty="0" smtClean="0">
              <a:solidFill>
                <a:schemeClr val="bg2">
                  <a:lumMod val="25000"/>
                </a:schemeClr>
              </a:solidFill>
            </a:endParaRPr>
          </a:p>
          <a:p>
            <a:pPr marL="285750" indent="-285750">
              <a:buFont typeface="Arial" charset="0"/>
              <a:buChar char="•"/>
            </a:pPr>
            <a:r>
              <a:rPr lang="en-US" sz="2000" b="1" dirty="0" smtClean="0">
                <a:solidFill>
                  <a:schemeClr val="bg2">
                    <a:lumMod val="25000"/>
                  </a:schemeClr>
                </a:solidFill>
              </a:rPr>
              <a:t>Movie </a:t>
            </a:r>
            <a:r>
              <a:rPr lang="en-US" sz="2000" b="1" dirty="0">
                <a:solidFill>
                  <a:schemeClr val="bg2">
                    <a:lumMod val="25000"/>
                  </a:schemeClr>
                </a:solidFill>
              </a:rPr>
              <a:t>time- TOM AND JERRY * community lunch and cold cooking activity </a:t>
            </a:r>
            <a:endParaRPr lang="en-US" sz="2000" b="1" dirty="0" smtClean="0">
              <a:solidFill>
                <a:schemeClr val="bg2">
                  <a:lumMod val="25000"/>
                </a:schemeClr>
              </a:solidFill>
            </a:endParaRPr>
          </a:p>
          <a:p>
            <a:pPr marL="285750" indent="-285750">
              <a:buFont typeface="Arial" charset="0"/>
              <a:buChar char="•"/>
            </a:pPr>
            <a:r>
              <a:rPr lang="en-US" sz="2000" b="1" dirty="0" smtClean="0">
                <a:solidFill>
                  <a:schemeClr val="bg2">
                    <a:lumMod val="25000"/>
                  </a:schemeClr>
                </a:solidFill>
              </a:rPr>
              <a:t>HOUSE </a:t>
            </a:r>
            <a:r>
              <a:rPr lang="en-US" sz="2000" b="1" dirty="0">
                <a:solidFill>
                  <a:schemeClr val="bg2">
                    <a:lumMod val="25000"/>
                  </a:schemeClr>
                </a:solidFill>
              </a:rPr>
              <a:t>- WISE sports matches - Hurdle race </a:t>
            </a:r>
            <a:endParaRPr lang="en-US" sz="2000" b="1" dirty="0" smtClean="0">
              <a:solidFill>
                <a:schemeClr val="bg2">
                  <a:lumMod val="25000"/>
                </a:schemeClr>
              </a:solidFill>
            </a:endParaRPr>
          </a:p>
          <a:p>
            <a:pPr marL="285750" indent="-285750">
              <a:buFont typeface="Arial" charset="0"/>
              <a:buChar char="•"/>
            </a:pPr>
            <a:r>
              <a:rPr lang="en-US" sz="2000" b="1" dirty="0" smtClean="0">
                <a:solidFill>
                  <a:schemeClr val="bg2">
                    <a:lumMod val="25000"/>
                  </a:schemeClr>
                </a:solidFill>
              </a:rPr>
              <a:t> </a:t>
            </a:r>
            <a:r>
              <a:rPr lang="en-US" sz="2000" b="1" dirty="0">
                <a:solidFill>
                  <a:schemeClr val="bg2">
                    <a:lumMod val="25000"/>
                  </a:schemeClr>
                </a:solidFill>
              </a:rPr>
              <a:t>Happy end with all students on the dance beats </a:t>
            </a:r>
            <a:r>
              <a:rPr lang="en-US" sz="2000" b="1" dirty="0" err="1">
                <a:solidFill>
                  <a:schemeClr val="bg2">
                    <a:lumMod val="25000"/>
                  </a:schemeClr>
                </a:solidFill>
              </a:rPr>
              <a:t>Deaven</a:t>
            </a:r>
            <a:r>
              <a:rPr lang="en-US" sz="2000" b="1" dirty="0">
                <a:solidFill>
                  <a:schemeClr val="bg2">
                    <a:lumMod val="25000"/>
                  </a:schemeClr>
                </a:solidFill>
              </a:rPr>
              <a:t> sir, madam appreciated and motivated the students through their speech...</a:t>
            </a:r>
            <a:endParaRPr lang="en-IN" sz="2000" b="1" dirty="0">
              <a:solidFill>
                <a:schemeClr val="bg2">
                  <a:lumMod val="25000"/>
                </a:schemeClr>
              </a:solidFill>
            </a:endParaRPr>
          </a:p>
        </p:txBody>
      </p:sp>
      <p:sp>
        <p:nvSpPr>
          <p:cNvPr id="3" name="TextBox 2"/>
          <p:cNvSpPr txBox="1"/>
          <p:nvPr/>
        </p:nvSpPr>
        <p:spPr>
          <a:xfrm>
            <a:off x="94129" y="101315"/>
            <a:ext cx="1809213" cy="461665"/>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2400" dirty="0">
                <a:solidFill>
                  <a:schemeClr val="tx1"/>
                </a:solidFill>
              </a:rPr>
              <a:t>School Event</a:t>
            </a:r>
            <a:endParaRPr lang="en-IN" sz="2400" dirty="0">
              <a:solidFill>
                <a:schemeClr val="tx1"/>
              </a:solidFill>
            </a:endParaRPr>
          </a:p>
        </p:txBody>
      </p:sp>
    </p:spTree>
    <p:extLst>
      <p:ext uri="{BB962C8B-B14F-4D97-AF65-F5344CB8AC3E}">
        <p14:creationId xmlns:p14="http://schemas.microsoft.com/office/powerpoint/2010/main" val="6592753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050" name="Picture 2" descr="C:\Users\user\Downloads\WhatsApp Image 2025-11-14 at 8.12.35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1061" y="0"/>
            <a:ext cx="3715495" cy="3240740"/>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52" name="Picture 4" descr="C:\Users\user\Downloads\WhatsApp Image 2025-11-15 at 6.48.44 PM (3).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3881062" cy="3240741"/>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54" name="Picture 6" descr="C:\Users\user\Downloads\WhatsApp Image 2025-11-15 at 6.48.45 PM.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6556" y="0"/>
            <a:ext cx="4595443" cy="3240740"/>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56" name="Picture 8" descr="C:\Users\user\Downloads\WhatsApp Image 2025-11-15 at 6.48.44 PM.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40740"/>
            <a:ext cx="3881062" cy="3617260"/>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58" name="Picture 10" descr="C:\Users\user\Downloads\WhatsApp Image 2025-11-15 at 6.48.43 PM.jpe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4796"/>
          <a:stretch/>
        </p:blipFill>
        <p:spPr bwMode="auto">
          <a:xfrm>
            <a:off x="3881063" y="3240740"/>
            <a:ext cx="3030726" cy="3617260"/>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60" name="Picture 12" descr="C:\Users\user\Downloads\WhatsApp Image 2025-11-15 at 6.48.42 PM (1).jpe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11788" y="3240740"/>
            <a:ext cx="5280211" cy="3617260"/>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4129" y="101315"/>
            <a:ext cx="1809213" cy="461665"/>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2400" dirty="0">
                <a:solidFill>
                  <a:schemeClr val="tx1"/>
                </a:solidFill>
              </a:rPr>
              <a:t>School Event</a:t>
            </a:r>
            <a:endParaRPr lang="en-IN" sz="2400" dirty="0">
              <a:solidFill>
                <a:schemeClr val="tx1"/>
              </a:solidFill>
            </a:endParaRPr>
          </a:p>
        </p:txBody>
      </p:sp>
      <p:sp>
        <p:nvSpPr>
          <p:cNvPr id="2" name="Rectangle 1"/>
          <p:cNvSpPr/>
          <p:nvPr/>
        </p:nvSpPr>
        <p:spPr>
          <a:xfrm>
            <a:off x="2324298" y="0"/>
            <a:ext cx="9867702" cy="461665"/>
          </a:xfrm>
          <a:prstGeom prst="rect">
            <a:avLst/>
          </a:prstGeom>
          <a:solidFill>
            <a:srgbClr val="66FF66"/>
          </a:solidFill>
        </p:spPr>
        <p:txBody>
          <a:bodyPr wrap="none" lIns="91440" tIns="45720" rIns="91440" bIns="45720">
            <a:spAutoFit/>
          </a:bodyPr>
          <a:lstStyle/>
          <a:p>
            <a:pPr algn="ctr"/>
            <a:r>
              <a:rPr lang="en-US" sz="2400" b="1" cap="all" dirty="0">
                <a:ln w="9000" cmpd="sng">
                  <a:solidFill>
                    <a:schemeClr val="accent4">
                      <a:shade val="50000"/>
                      <a:satMod val="120000"/>
                    </a:schemeClr>
                  </a:solidFill>
                  <a:prstDash val="solid"/>
                </a:ln>
                <a:effectLst>
                  <a:reflection blurRad="12700" stA="28000" endPos="45000" dist="1000" dir="5400000" sy="-100000" algn="bl" rotWithShape="0"/>
                </a:effectLst>
              </a:rPr>
              <a:t>BAG free children's day celebration  for the classes 1 to </a:t>
            </a:r>
            <a:r>
              <a:rPr lang="en-US" sz="2400" b="1" cap="all" dirty="0" smtClean="0">
                <a:ln w="9000" cmpd="sng">
                  <a:solidFill>
                    <a:schemeClr val="accent4">
                      <a:shade val="50000"/>
                      <a:satMod val="120000"/>
                    </a:schemeClr>
                  </a:solidFill>
                  <a:prstDash val="solid"/>
                </a:ln>
                <a:effectLst>
                  <a:reflection blurRad="12700" stA="28000" endPos="45000" dist="1000" dir="5400000" sy="-100000" algn="bl" rotWithShape="0"/>
                </a:effectLst>
              </a:rPr>
              <a:t>5 (CONTD.)</a:t>
            </a:r>
            <a:endParaRPr lang="en-US" sz="5400" b="1" cap="all"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Tree>
    <p:extLst>
      <p:ext uri="{BB962C8B-B14F-4D97-AF65-F5344CB8AC3E}">
        <p14:creationId xmlns:p14="http://schemas.microsoft.com/office/powerpoint/2010/main" val="20122190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4" name="TextBox 3"/>
          <p:cNvSpPr txBox="1"/>
          <p:nvPr/>
        </p:nvSpPr>
        <p:spPr>
          <a:xfrm>
            <a:off x="94129" y="101315"/>
            <a:ext cx="3839256" cy="923330"/>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dirty="0"/>
              <a:t>School Event</a:t>
            </a:r>
            <a:endParaRPr lang="en-IN" dirty="0"/>
          </a:p>
        </p:txBody>
      </p:sp>
      <p:sp>
        <p:nvSpPr>
          <p:cNvPr id="2" name="TextBox 1"/>
          <p:cNvSpPr txBox="1"/>
          <p:nvPr/>
        </p:nvSpPr>
        <p:spPr>
          <a:xfrm>
            <a:off x="3473824" y="95054"/>
            <a:ext cx="8561294" cy="1077218"/>
          </a:xfrm>
          <a:prstGeom prst="rect">
            <a:avLst/>
          </a:prstGeom>
          <a:noFill/>
        </p:spPr>
        <p:txBody>
          <a:bodyPr wrap="square" rtlCol="0">
            <a:spAutoFit/>
          </a:bodyPr>
          <a:lstStyle/>
          <a:p>
            <a:pPr algn="r"/>
            <a:r>
              <a:rPr lang="en-US" sz="3200" b="1" dirty="0">
                <a:ln w="10541" cmpd="sng">
                  <a:solidFill>
                    <a:schemeClr val="accent1">
                      <a:shade val="88000"/>
                      <a:satMod val="110000"/>
                    </a:schemeClr>
                  </a:solidFill>
                  <a:prstDash val="solid"/>
                </a:ln>
                <a:solidFill>
                  <a:schemeClr val="accent6">
                    <a:lumMod val="75000"/>
                  </a:schemeClr>
                </a:solidFill>
              </a:rPr>
              <a:t>Rotary Interact Club </a:t>
            </a:r>
            <a:r>
              <a:rPr lang="en-US" sz="3200" b="1" dirty="0" smtClean="0">
                <a:ln w="10541" cmpd="sng">
                  <a:solidFill>
                    <a:schemeClr val="accent1">
                      <a:shade val="88000"/>
                      <a:satMod val="110000"/>
                    </a:schemeClr>
                  </a:solidFill>
                  <a:prstDash val="solid"/>
                </a:ln>
                <a:solidFill>
                  <a:schemeClr val="accent6">
                    <a:lumMod val="75000"/>
                  </a:schemeClr>
                </a:solidFill>
              </a:rPr>
              <a:t>Activity</a:t>
            </a:r>
          </a:p>
          <a:p>
            <a:r>
              <a:rPr lang="en-US" sz="3200" b="1" dirty="0" smtClean="0">
                <a:ln w="10541" cmpd="sng">
                  <a:solidFill>
                    <a:schemeClr val="accent1">
                      <a:shade val="88000"/>
                      <a:satMod val="110000"/>
                    </a:schemeClr>
                  </a:solidFill>
                  <a:prstDash val="solid"/>
                </a:ln>
                <a:solidFill>
                  <a:schemeClr val="accent6">
                    <a:lumMod val="75000"/>
                  </a:schemeClr>
                </a:solidFill>
              </a:rPr>
              <a:t>Donation of copies </a:t>
            </a:r>
            <a:r>
              <a:rPr lang="en-US" sz="3200" b="1" dirty="0">
                <a:ln w="10541" cmpd="sng">
                  <a:solidFill>
                    <a:schemeClr val="accent1">
                      <a:shade val="88000"/>
                      <a:satMod val="110000"/>
                    </a:schemeClr>
                  </a:solidFill>
                  <a:prstDash val="solid"/>
                </a:ln>
                <a:solidFill>
                  <a:schemeClr val="accent6">
                    <a:lumMod val="75000"/>
                  </a:schemeClr>
                </a:solidFill>
              </a:rPr>
              <a:t>and </a:t>
            </a:r>
            <a:r>
              <a:rPr lang="en-US" sz="3200" b="1" dirty="0" smtClean="0">
                <a:ln w="10541" cmpd="sng">
                  <a:solidFill>
                    <a:schemeClr val="accent1">
                      <a:shade val="88000"/>
                      <a:satMod val="110000"/>
                    </a:schemeClr>
                  </a:solidFill>
                  <a:prstDash val="solid"/>
                </a:ln>
                <a:solidFill>
                  <a:schemeClr val="accent6">
                    <a:lumMod val="75000"/>
                  </a:schemeClr>
                </a:solidFill>
              </a:rPr>
              <a:t>pens </a:t>
            </a:r>
            <a:r>
              <a:rPr lang="en-US" sz="3200" b="1" dirty="0">
                <a:ln w="10541" cmpd="sng">
                  <a:solidFill>
                    <a:schemeClr val="accent1">
                      <a:shade val="88000"/>
                      <a:satMod val="110000"/>
                    </a:schemeClr>
                  </a:solidFill>
                  <a:prstDash val="solid"/>
                </a:ln>
                <a:solidFill>
                  <a:schemeClr val="accent6">
                    <a:lumMod val="75000"/>
                  </a:schemeClr>
                </a:solidFill>
              </a:rPr>
              <a:t>to Upay Foundation </a:t>
            </a:r>
            <a:endParaRPr lang="en-IN" sz="3200" b="1" dirty="0">
              <a:ln w="10541" cmpd="sng">
                <a:solidFill>
                  <a:schemeClr val="accent1">
                    <a:shade val="88000"/>
                    <a:satMod val="110000"/>
                  </a:schemeClr>
                </a:solidFill>
                <a:prstDash val="solid"/>
              </a:ln>
              <a:solidFill>
                <a:schemeClr val="accent6">
                  <a:lumMod val="75000"/>
                </a:schemeClr>
              </a:solidFill>
            </a:endParaRPr>
          </a:p>
        </p:txBody>
      </p:sp>
      <p:pic>
        <p:nvPicPr>
          <p:cNvPr id="1026" name="Picture 2" descr="C:\Users\user\AppData\Local\Temp\Rar$DIa0.814\WhatsApp Image 2025-10-06 at 7.10.18 PM.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28" y="1333881"/>
            <a:ext cx="3839257" cy="53922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C:\Users\user\AppData\Local\Temp\Rar$DIa0.202\WhatsApp Image 2025-10-06 at 7.10.18 PM (2).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2636" y="3770924"/>
            <a:ext cx="3982152" cy="29552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C:\Users\user\AppData\Local\Temp\Rar$DIa0.473\WhatsApp Image 2025-10-06 at 7.10.18 PM (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2510" y="1327492"/>
            <a:ext cx="3772608" cy="53986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C:\Users\user\AppData\Local\Temp\Rar$DIa0.778\WhatsApp Image 2025-10-06 at 7.10.17 PM.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72636" y="1327493"/>
            <a:ext cx="3982152" cy="23102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841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AutoShape 2" descr="blob:https://web.whatsapp.com/b7f08dad-0d56-41ed-a17a-b313e2bb36b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blob:https://web.whatsapp.com/b7f08dad-0d56-41ed-a17a-b313e2bb36b7"/>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Rectangle 12"/>
          <p:cNvSpPr/>
          <p:nvPr/>
        </p:nvSpPr>
        <p:spPr>
          <a:xfrm>
            <a:off x="6519420" y="38648"/>
            <a:ext cx="5435013" cy="954107"/>
          </a:xfrm>
          <a:prstGeom prst="rect">
            <a:avLst/>
          </a:prstGeom>
          <a:solidFill>
            <a:srgbClr val="66FF66"/>
          </a:solidFill>
        </p:spPr>
        <p:txBody>
          <a:bodyPr wrap="none" lIns="91440" tIns="45720" rIns="91440" bIns="45720">
            <a:spAutoFit/>
          </a:bodyPr>
          <a:lstStyle/>
          <a:p>
            <a:pPr algn="r"/>
            <a:r>
              <a:rPr lang="en-IN" sz="2800" b="1" dirty="0"/>
              <a:t>Hindi Poem Recitation </a:t>
            </a:r>
            <a:r>
              <a:rPr lang="en-IN" sz="2800" b="1" dirty="0" smtClean="0"/>
              <a:t>Competition</a:t>
            </a:r>
          </a:p>
          <a:p>
            <a:pPr algn="r"/>
            <a:r>
              <a:rPr lang="en-IN" sz="2800" b="1" dirty="0"/>
              <a:t>For grade 3 to </a:t>
            </a:r>
            <a:r>
              <a:rPr lang="en-IN" sz="2800" b="1" dirty="0" smtClean="0"/>
              <a:t>5</a:t>
            </a:r>
            <a:endParaRPr lang="en-IN" sz="2800" b="1" dirty="0"/>
          </a:p>
        </p:txBody>
      </p:sp>
      <p:sp>
        <p:nvSpPr>
          <p:cNvPr id="11" name="TextBox 10"/>
          <p:cNvSpPr txBox="1"/>
          <p:nvPr/>
        </p:nvSpPr>
        <p:spPr>
          <a:xfrm>
            <a:off x="155574" y="160338"/>
            <a:ext cx="3152401" cy="646331"/>
          </a:xfrm>
          <a:prstGeom prst="rect">
            <a:avLst/>
          </a:prstGeom>
          <a:solidFill>
            <a:srgbClr val="FF00FF"/>
          </a:solidFill>
        </p:spPr>
        <p:txBody>
          <a:bodyPr wrap="square" rtlCol="0">
            <a:spAutoFit/>
            <a:scene3d>
              <a:camera prst="perspectiveContrastingRightFacing"/>
              <a:lightRig rig="threePt" dir="t"/>
            </a:scene3d>
          </a:bodyPr>
          <a:lstStyle>
            <a:defPPr>
              <a:defRPr lang="en-US"/>
            </a:defPPr>
            <a:lvl1pPr>
              <a:defRPr sz="5400" b="1">
                <a:solidFill>
                  <a:srgbClr val="FFFF00"/>
                </a:solidFill>
              </a:defRPr>
            </a:lvl1pPr>
          </a:lstStyle>
          <a:p>
            <a:r>
              <a:rPr lang="en-US" sz="3600" dirty="0">
                <a:solidFill>
                  <a:schemeClr val="tx1"/>
                </a:solidFill>
              </a:rPr>
              <a:t>CCA ACTIVITY</a:t>
            </a:r>
            <a:endParaRPr lang="en-IN" sz="3600" dirty="0">
              <a:solidFill>
                <a:schemeClr val="tx1"/>
              </a:solidFill>
            </a:endParaRPr>
          </a:p>
        </p:txBody>
      </p:sp>
      <p:sp>
        <p:nvSpPr>
          <p:cNvPr id="4" name="TextBox 3"/>
          <p:cNvSpPr txBox="1"/>
          <p:nvPr/>
        </p:nvSpPr>
        <p:spPr>
          <a:xfrm>
            <a:off x="155574" y="1003916"/>
            <a:ext cx="12191999" cy="4801314"/>
          </a:xfrm>
          <a:prstGeom prst="rect">
            <a:avLst/>
          </a:prstGeom>
          <a:noFill/>
        </p:spPr>
        <p:txBody>
          <a:bodyPr wrap="square" rtlCol="0">
            <a:spAutoFit/>
          </a:bodyPr>
          <a:lstStyle/>
          <a:p>
            <a:r>
              <a:rPr lang="en-IN" dirty="0" smtClean="0"/>
              <a:t>The </a:t>
            </a:r>
            <a:r>
              <a:rPr lang="en-IN" dirty="0"/>
              <a:t>South Point School recently conducted an Inter-House Hindi Poem Recitation Competition for students of grades 3 to 5. </a:t>
            </a:r>
            <a:endParaRPr lang="en-IN" dirty="0" smtClean="0"/>
          </a:p>
          <a:p>
            <a:r>
              <a:rPr lang="en-IN" dirty="0" smtClean="0"/>
              <a:t>The </a:t>
            </a:r>
            <a:r>
              <a:rPr lang="en-IN" dirty="0"/>
              <a:t>event, held on September 12, saw enthusiastic participation from students across different houses</a:t>
            </a:r>
            <a:r>
              <a:rPr lang="en-IN" dirty="0" smtClean="0"/>
              <a:t>.</a:t>
            </a:r>
          </a:p>
          <a:p>
            <a:r>
              <a:rPr lang="en-IN" dirty="0" smtClean="0"/>
              <a:t>The </a:t>
            </a:r>
            <a:r>
              <a:rPr lang="en-IN" dirty="0"/>
              <a:t>competition featured ten diverse themes, including </a:t>
            </a:r>
            <a:endParaRPr lang="en-IN" dirty="0" smtClean="0"/>
          </a:p>
          <a:p>
            <a:r>
              <a:rPr lang="en-IN" b="1" dirty="0" smtClean="0">
                <a:solidFill>
                  <a:srgbClr val="FF0066"/>
                </a:solidFill>
              </a:rPr>
              <a:t>"</a:t>
            </a:r>
            <a:r>
              <a:rPr lang="hi-IN" b="1" dirty="0">
                <a:solidFill>
                  <a:srgbClr val="FF0066"/>
                </a:solidFill>
              </a:rPr>
              <a:t>नदियों का जीवन" (</a:t>
            </a:r>
            <a:r>
              <a:rPr lang="en-IN" b="1" dirty="0">
                <a:solidFill>
                  <a:srgbClr val="FF0066"/>
                </a:solidFill>
              </a:rPr>
              <a:t>Life of Rivers</a:t>
            </a:r>
            <a:r>
              <a:rPr lang="en-IN" b="1" dirty="0" smtClean="0">
                <a:solidFill>
                  <a:srgbClr val="FF0066"/>
                </a:solidFill>
              </a:rPr>
              <a:t>),</a:t>
            </a:r>
          </a:p>
          <a:p>
            <a:r>
              <a:rPr lang="en-IN" b="1" dirty="0" smtClean="0">
                <a:solidFill>
                  <a:srgbClr val="FF0066"/>
                </a:solidFill>
              </a:rPr>
              <a:t> </a:t>
            </a:r>
            <a:r>
              <a:rPr lang="en-IN" b="1" dirty="0">
                <a:solidFill>
                  <a:srgbClr val="FF0066"/>
                </a:solidFill>
              </a:rPr>
              <a:t>"</a:t>
            </a:r>
            <a:r>
              <a:rPr lang="hi-IN" b="1" dirty="0">
                <a:solidFill>
                  <a:srgbClr val="FF0066"/>
                </a:solidFill>
              </a:rPr>
              <a:t>सत्य की शक्ति" (</a:t>
            </a:r>
            <a:r>
              <a:rPr lang="en-IN" b="1" dirty="0">
                <a:solidFill>
                  <a:srgbClr val="FF0066"/>
                </a:solidFill>
              </a:rPr>
              <a:t>Power of Truth</a:t>
            </a:r>
            <a:r>
              <a:rPr lang="en-IN" b="1" dirty="0" smtClean="0">
                <a:solidFill>
                  <a:srgbClr val="FF0066"/>
                </a:solidFill>
              </a:rPr>
              <a:t>),</a:t>
            </a:r>
          </a:p>
          <a:p>
            <a:r>
              <a:rPr lang="en-IN" b="1" dirty="0" smtClean="0">
                <a:solidFill>
                  <a:srgbClr val="FF0066"/>
                </a:solidFill>
              </a:rPr>
              <a:t> </a:t>
            </a:r>
            <a:r>
              <a:rPr lang="en-IN" b="1" dirty="0">
                <a:solidFill>
                  <a:srgbClr val="FF0066"/>
                </a:solidFill>
              </a:rPr>
              <a:t>"</a:t>
            </a:r>
            <a:r>
              <a:rPr lang="hi-IN" b="1" dirty="0">
                <a:solidFill>
                  <a:srgbClr val="FF0066"/>
                </a:solidFill>
              </a:rPr>
              <a:t>कड़ी मेहनत का महत्व" (</a:t>
            </a:r>
            <a:r>
              <a:rPr lang="en-IN" b="1" dirty="0">
                <a:solidFill>
                  <a:srgbClr val="FF0066"/>
                </a:solidFill>
              </a:rPr>
              <a:t>Importance of Hard Work), </a:t>
            </a:r>
            <a:endParaRPr lang="en-IN" b="1" dirty="0" smtClean="0">
              <a:solidFill>
                <a:srgbClr val="FF0066"/>
              </a:solidFill>
            </a:endParaRPr>
          </a:p>
          <a:p>
            <a:r>
              <a:rPr lang="en-IN" b="1" dirty="0" smtClean="0">
                <a:solidFill>
                  <a:srgbClr val="FF0066"/>
                </a:solidFill>
              </a:rPr>
              <a:t>"</a:t>
            </a:r>
            <a:r>
              <a:rPr lang="hi-IN" b="1" dirty="0">
                <a:solidFill>
                  <a:srgbClr val="FF0066"/>
                </a:solidFill>
              </a:rPr>
              <a:t>सच्ची दोस्ती" (</a:t>
            </a:r>
            <a:r>
              <a:rPr lang="en-IN" b="1" dirty="0">
                <a:solidFill>
                  <a:srgbClr val="FF0066"/>
                </a:solidFill>
              </a:rPr>
              <a:t>True Friendship), </a:t>
            </a:r>
            <a:endParaRPr lang="en-IN" b="1" dirty="0" smtClean="0">
              <a:solidFill>
                <a:srgbClr val="FF0066"/>
              </a:solidFill>
            </a:endParaRPr>
          </a:p>
          <a:p>
            <a:r>
              <a:rPr lang="en-IN" b="1" dirty="0" smtClean="0">
                <a:solidFill>
                  <a:srgbClr val="FF0066"/>
                </a:solidFill>
              </a:rPr>
              <a:t>"</a:t>
            </a:r>
            <a:r>
              <a:rPr lang="hi-IN" b="1" dirty="0">
                <a:solidFill>
                  <a:srgbClr val="FF0066"/>
                </a:solidFill>
              </a:rPr>
              <a:t>ईमानदारी एक ताकत है" (</a:t>
            </a:r>
            <a:r>
              <a:rPr lang="en-IN" b="1" dirty="0">
                <a:solidFill>
                  <a:srgbClr val="FF0066"/>
                </a:solidFill>
              </a:rPr>
              <a:t>Honesty is Strength), </a:t>
            </a:r>
            <a:endParaRPr lang="en-IN" b="1" dirty="0" smtClean="0">
              <a:solidFill>
                <a:srgbClr val="FF0066"/>
              </a:solidFill>
            </a:endParaRPr>
          </a:p>
          <a:p>
            <a:r>
              <a:rPr lang="en-IN" b="1" dirty="0" smtClean="0">
                <a:solidFill>
                  <a:srgbClr val="FF0066"/>
                </a:solidFill>
              </a:rPr>
              <a:t>"</a:t>
            </a:r>
            <a:r>
              <a:rPr lang="hi-IN" b="1" dirty="0">
                <a:solidFill>
                  <a:srgbClr val="FF0066"/>
                </a:solidFill>
              </a:rPr>
              <a:t>रंगों का आनंद" (</a:t>
            </a:r>
            <a:r>
              <a:rPr lang="en-IN" b="1" dirty="0">
                <a:solidFill>
                  <a:srgbClr val="FF0066"/>
                </a:solidFill>
              </a:rPr>
              <a:t>Joy of Colours), </a:t>
            </a:r>
            <a:endParaRPr lang="en-IN" b="1" dirty="0" smtClean="0">
              <a:solidFill>
                <a:srgbClr val="FF0066"/>
              </a:solidFill>
            </a:endParaRPr>
          </a:p>
          <a:p>
            <a:r>
              <a:rPr lang="en-IN" b="1" dirty="0" smtClean="0">
                <a:solidFill>
                  <a:srgbClr val="FF0066"/>
                </a:solidFill>
              </a:rPr>
              <a:t>"</a:t>
            </a:r>
            <a:r>
              <a:rPr lang="hi-IN" b="1" dirty="0">
                <a:solidFill>
                  <a:srgbClr val="FF0066"/>
                </a:solidFill>
              </a:rPr>
              <a:t>स्वतंत्रता सेनानियों की बहादुरी" (</a:t>
            </a:r>
            <a:r>
              <a:rPr lang="en-IN" b="1" dirty="0">
                <a:solidFill>
                  <a:srgbClr val="FF0066"/>
                </a:solidFill>
              </a:rPr>
              <a:t>Bravery of Freedom Fighters), </a:t>
            </a:r>
            <a:endParaRPr lang="en-IN" b="1" dirty="0" smtClean="0">
              <a:solidFill>
                <a:srgbClr val="FF0066"/>
              </a:solidFill>
            </a:endParaRPr>
          </a:p>
          <a:p>
            <a:r>
              <a:rPr lang="en-IN" b="1" dirty="0" smtClean="0">
                <a:solidFill>
                  <a:srgbClr val="FF0066"/>
                </a:solidFill>
              </a:rPr>
              <a:t>"</a:t>
            </a:r>
            <a:r>
              <a:rPr lang="hi-IN" b="1" dirty="0">
                <a:solidFill>
                  <a:srgbClr val="FF0066"/>
                </a:solidFill>
              </a:rPr>
              <a:t>बचपन का आनंद" (</a:t>
            </a:r>
            <a:r>
              <a:rPr lang="en-IN" b="1" dirty="0">
                <a:solidFill>
                  <a:srgbClr val="FF0066"/>
                </a:solidFill>
              </a:rPr>
              <a:t>Joy of Childhood</a:t>
            </a:r>
            <a:r>
              <a:rPr lang="en-IN" b="1" dirty="0" smtClean="0">
                <a:solidFill>
                  <a:srgbClr val="FF0066"/>
                </a:solidFill>
              </a:rPr>
              <a:t>),</a:t>
            </a:r>
          </a:p>
          <a:p>
            <a:r>
              <a:rPr lang="en-IN" b="1" dirty="0" smtClean="0">
                <a:solidFill>
                  <a:srgbClr val="FF0066"/>
                </a:solidFill>
              </a:rPr>
              <a:t> </a:t>
            </a:r>
            <a:r>
              <a:rPr lang="en-IN" b="1" dirty="0">
                <a:solidFill>
                  <a:srgbClr val="FF0066"/>
                </a:solidFill>
              </a:rPr>
              <a:t>"</a:t>
            </a:r>
            <a:r>
              <a:rPr lang="hi-IN" b="1" dirty="0">
                <a:solidFill>
                  <a:srgbClr val="FF0066"/>
                </a:solidFill>
              </a:rPr>
              <a:t>शिक्षकों का सम्मान" (</a:t>
            </a:r>
            <a:r>
              <a:rPr lang="en-IN" b="1" dirty="0">
                <a:solidFill>
                  <a:srgbClr val="FF0066"/>
                </a:solidFill>
              </a:rPr>
              <a:t>Respect for Teachers), and </a:t>
            </a:r>
            <a:endParaRPr lang="en-IN" b="1" dirty="0" smtClean="0">
              <a:solidFill>
                <a:srgbClr val="FF0066"/>
              </a:solidFill>
            </a:endParaRPr>
          </a:p>
          <a:p>
            <a:r>
              <a:rPr lang="en-IN" b="1" dirty="0" smtClean="0">
                <a:solidFill>
                  <a:srgbClr val="FF0066"/>
                </a:solidFill>
              </a:rPr>
              <a:t>"</a:t>
            </a:r>
            <a:r>
              <a:rPr lang="hi-IN" b="1" dirty="0">
                <a:solidFill>
                  <a:srgbClr val="FF0066"/>
                </a:solidFill>
              </a:rPr>
              <a:t>शिक्षा का महत्व" (</a:t>
            </a:r>
            <a:r>
              <a:rPr lang="en-IN" b="1" dirty="0">
                <a:solidFill>
                  <a:srgbClr val="FF0066"/>
                </a:solidFill>
              </a:rPr>
              <a:t>Importance of Education</a:t>
            </a:r>
            <a:r>
              <a:rPr lang="en-IN" b="1" dirty="0" smtClean="0">
                <a:solidFill>
                  <a:srgbClr val="FF0066"/>
                </a:solidFill>
              </a:rPr>
              <a:t>).</a:t>
            </a:r>
          </a:p>
          <a:p>
            <a:r>
              <a:rPr lang="en-IN" dirty="0" smtClean="0"/>
              <a:t>Through </a:t>
            </a:r>
            <a:r>
              <a:rPr lang="en-IN" dirty="0"/>
              <a:t>this competition, students showcased their poetic skills, creativity, and confidence. The event aimed to promote Hindi language and literature while instilling values such as honesty, hard work, and respect for teachers</a:t>
            </a:r>
            <a:r>
              <a:rPr lang="en-IN" dirty="0" smtClean="0"/>
              <a:t>.</a:t>
            </a:r>
          </a:p>
          <a:p>
            <a:r>
              <a:rPr lang="en-IN" dirty="0" smtClean="0"/>
              <a:t>The </a:t>
            </a:r>
            <a:r>
              <a:rPr lang="en-IN" dirty="0"/>
              <a:t>South Point School congratulates all participants for their impressive performances and looks forward to more such engaging events in the </a:t>
            </a:r>
          </a:p>
        </p:txBody>
      </p:sp>
    </p:spTree>
    <p:extLst>
      <p:ext uri="{BB962C8B-B14F-4D97-AF65-F5344CB8AC3E}">
        <p14:creationId xmlns:p14="http://schemas.microsoft.com/office/powerpoint/2010/main" val="2992150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AutoShape 2" descr="blob:https://web.whatsapp.com/b7f08dad-0d56-41ed-a17a-b313e2bb36b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4" descr="blob:https://web.whatsapp.com/b7f08dad-0d56-41ed-a17a-b313e2bb36b7"/>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0" name="Picture 2" descr="C:\Users\user\AppData\Local\Temp\Rar$DIa0.026\WhatsApp Image 2025-09-23 at 1.06.10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7"/>
            <a:ext cx="1667435" cy="68231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C:\Users\user\AppData\Local\Temp\Rar$DIa0.024\WhatsApp Image 2025-09-23 at 1.06.10 PM (2).jpeg"/>
          <p:cNvPicPr>
            <a:picLocks noChangeAspect="1" noChangeArrowheads="1"/>
          </p:cNvPicPr>
          <p:nvPr/>
        </p:nvPicPr>
        <p:blipFill rotWithShape="1">
          <a:blip r:embed="rId4">
            <a:extLst>
              <a:ext uri="{28A0092B-C50C-407E-A947-70E740481C1C}">
                <a14:useLocalDpi xmlns:a14="http://schemas.microsoft.com/office/drawing/2010/main" val="0"/>
              </a:ext>
            </a:extLst>
          </a:blip>
          <a:srcRect l="41185"/>
          <a:stretch/>
        </p:blipFill>
        <p:spPr bwMode="auto">
          <a:xfrm>
            <a:off x="1667435" y="1"/>
            <a:ext cx="1312022" cy="68042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4" name="Picture 6" descr="C:\Users\user\AppData\Local\Temp\Rar$DIa0.194\WhatsApp Image 2025-09-23 at 1.06.10 PM (1).jpeg"/>
          <p:cNvPicPr>
            <a:picLocks noChangeAspect="1" noChangeArrowheads="1"/>
          </p:cNvPicPr>
          <p:nvPr/>
        </p:nvPicPr>
        <p:blipFill rotWithShape="1">
          <a:blip r:embed="rId5">
            <a:extLst>
              <a:ext uri="{28A0092B-C50C-407E-A947-70E740481C1C}">
                <a14:useLocalDpi xmlns:a14="http://schemas.microsoft.com/office/drawing/2010/main" val="0"/>
              </a:ext>
            </a:extLst>
          </a:blip>
          <a:srcRect l="42367" t="6704" r="31929"/>
          <a:stretch/>
        </p:blipFill>
        <p:spPr bwMode="auto">
          <a:xfrm>
            <a:off x="9240110" y="9820"/>
            <a:ext cx="1649775" cy="66123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6" name="Picture 8" descr="C:\Users\user\AppData\Local\Temp\Rar$DIa0.961\WhatsApp Image 2025-09-23 at 1.06.09 PM.jpeg"/>
          <p:cNvPicPr>
            <a:picLocks noChangeAspect="1" noChangeArrowheads="1"/>
          </p:cNvPicPr>
          <p:nvPr/>
        </p:nvPicPr>
        <p:blipFill rotWithShape="1">
          <a:blip r:embed="rId6">
            <a:extLst>
              <a:ext uri="{28A0092B-C50C-407E-A947-70E740481C1C}">
                <a14:useLocalDpi xmlns:a14="http://schemas.microsoft.com/office/drawing/2010/main" val="0"/>
              </a:ext>
            </a:extLst>
          </a:blip>
          <a:srcRect l="44490" t="9563" r="20929"/>
          <a:stretch/>
        </p:blipFill>
        <p:spPr bwMode="auto">
          <a:xfrm>
            <a:off x="7191327" y="-18309"/>
            <a:ext cx="2138083" cy="67258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8" name="Picture 10" descr="C:\Users\user\AppData\Local\Temp\Rar$DIa0.894\WhatsApp Image 2025-09-23 at 1.06.09 PM (1).jpeg"/>
          <p:cNvPicPr>
            <a:picLocks noChangeAspect="1" noChangeArrowheads="1"/>
          </p:cNvPicPr>
          <p:nvPr/>
        </p:nvPicPr>
        <p:blipFill rotWithShape="1">
          <a:blip r:embed="rId7">
            <a:extLst>
              <a:ext uri="{28A0092B-C50C-407E-A947-70E740481C1C}">
                <a14:useLocalDpi xmlns:a14="http://schemas.microsoft.com/office/drawing/2010/main" val="0"/>
              </a:ext>
            </a:extLst>
          </a:blip>
          <a:srcRect l="46700" t="8035" r="26650"/>
          <a:stretch/>
        </p:blipFill>
        <p:spPr bwMode="auto">
          <a:xfrm>
            <a:off x="10889884" y="47695"/>
            <a:ext cx="1441067" cy="6375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60" name="Picture 12" descr="C:\Users\user\AppData\Local\Temp\Rar$DIa0.713\WhatsApp Image 2025-09-23 at 1.06.08 PM.jpeg"/>
          <p:cNvPicPr>
            <a:picLocks noChangeAspect="1" noChangeArrowheads="1"/>
          </p:cNvPicPr>
          <p:nvPr/>
        </p:nvPicPr>
        <p:blipFill rotWithShape="1">
          <a:blip r:embed="rId8">
            <a:extLst>
              <a:ext uri="{28A0092B-C50C-407E-A947-70E740481C1C}">
                <a14:useLocalDpi xmlns:a14="http://schemas.microsoft.com/office/drawing/2010/main" val="0"/>
              </a:ext>
            </a:extLst>
          </a:blip>
          <a:srcRect t="30760"/>
          <a:stretch/>
        </p:blipFill>
        <p:spPr bwMode="auto">
          <a:xfrm>
            <a:off x="2979457" y="28946"/>
            <a:ext cx="4211871" cy="66432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Rectangle 12"/>
          <p:cNvSpPr/>
          <p:nvPr/>
        </p:nvSpPr>
        <p:spPr>
          <a:xfrm>
            <a:off x="5390077" y="5530558"/>
            <a:ext cx="6940874" cy="1200329"/>
          </a:xfrm>
          <a:prstGeom prst="rect">
            <a:avLst/>
          </a:prstGeom>
          <a:solidFill>
            <a:srgbClr val="66FF66"/>
          </a:solidFill>
        </p:spPr>
        <p:txBody>
          <a:bodyPr wrap="none" lIns="91440" tIns="45720" rIns="91440" bIns="45720">
            <a:spAutoFit/>
          </a:bodyPr>
          <a:lstStyle/>
          <a:p>
            <a:pPr algn="r"/>
            <a:r>
              <a:rPr lang="en-IN" sz="3600" b="1" dirty="0"/>
              <a:t>Hindi Poem Recitation </a:t>
            </a:r>
            <a:r>
              <a:rPr lang="en-IN" sz="3600" b="1" dirty="0" smtClean="0"/>
              <a:t>Competition</a:t>
            </a:r>
          </a:p>
          <a:p>
            <a:pPr algn="r"/>
            <a:r>
              <a:rPr lang="en-IN" sz="3600" b="1" dirty="0"/>
              <a:t>For grade 3 to </a:t>
            </a:r>
            <a:r>
              <a:rPr lang="en-IN" sz="3600" b="1" dirty="0" smtClean="0"/>
              <a:t>5</a:t>
            </a:r>
            <a:endParaRPr lang="en-IN" sz="3600" b="1" dirty="0"/>
          </a:p>
        </p:txBody>
      </p:sp>
      <p:sp>
        <p:nvSpPr>
          <p:cNvPr id="11" name="TextBox 10"/>
          <p:cNvSpPr txBox="1"/>
          <p:nvPr/>
        </p:nvSpPr>
        <p:spPr>
          <a:xfrm>
            <a:off x="0" y="0"/>
            <a:ext cx="3372398" cy="769441"/>
          </a:xfrm>
          <a:prstGeom prst="rect">
            <a:avLst/>
          </a:prstGeom>
          <a:solidFill>
            <a:srgbClr val="FF00FF"/>
          </a:solidFill>
        </p:spPr>
        <p:txBody>
          <a:bodyPr wrap="none" rtlCol="0">
            <a:spAutoFit/>
            <a:scene3d>
              <a:camera prst="perspectiveContrastingRightFacing"/>
              <a:lightRig rig="threePt" dir="t"/>
            </a:scene3d>
          </a:bodyPr>
          <a:lstStyle>
            <a:defPPr>
              <a:defRPr lang="en-US"/>
            </a:defPPr>
            <a:lvl1pPr>
              <a:defRPr sz="5400" b="1">
                <a:solidFill>
                  <a:srgbClr val="FFFF00"/>
                </a:solidFill>
              </a:defRPr>
            </a:lvl1pPr>
          </a:lstStyle>
          <a:p>
            <a:r>
              <a:rPr lang="en-US" sz="4400" dirty="0">
                <a:solidFill>
                  <a:schemeClr val="tx1"/>
                </a:solidFill>
              </a:rPr>
              <a:t>CCA ACTIVITY</a:t>
            </a:r>
            <a:endParaRPr lang="en-IN" sz="4400" dirty="0">
              <a:solidFill>
                <a:schemeClr val="tx1"/>
              </a:solidFill>
            </a:endParaRPr>
          </a:p>
        </p:txBody>
      </p:sp>
    </p:spTree>
    <p:extLst>
      <p:ext uri="{BB962C8B-B14F-4D97-AF65-F5344CB8AC3E}">
        <p14:creationId xmlns:p14="http://schemas.microsoft.com/office/powerpoint/2010/main" val="10796255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pic>
        <p:nvPicPr>
          <p:cNvPr id="1028" name="Picture 4" descr="G:\camera 29 august\DSC_00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980330" cy="3294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G:\camera 29 august\DSC_005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8389" y="-37072"/>
            <a:ext cx="4091543" cy="36139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G:\camera 29 august\DSC_004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9932" y="87186"/>
            <a:ext cx="4092068" cy="35838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4" name="Picture 10" descr="G:\camera 29 august\DSC_004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3294528"/>
            <a:ext cx="3980330" cy="35634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6" name="Picture 12" descr="G:\camera 29 august\DSC_004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08389" y="3563468"/>
            <a:ext cx="4224195" cy="32810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8" name="Picture 14" descr="G:\camera 29 august\DSC_005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31252" y="3563468"/>
            <a:ext cx="3960748" cy="32945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0"/>
            <a:ext cx="4100866" cy="923330"/>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dirty="0" smtClean="0">
                <a:solidFill>
                  <a:srgbClr val="FFFF00"/>
                </a:solidFill>
              </a:rPr>
              <a:t>CCA ACTIVITY</a:t>
            </a:r>
            <a:endParaRPr lang="en-IN" dirty="0">
              <a:solidFill>
                <a:srgbClr val="FFFF00"/>
              </a:solidFill>
            </a:endParaRPr>
          </a:p>
        </p:txBody>
      </p:sp>
      <p:sp>
        <p:nvSpPr>
          <p:cNvPr id="2" name="Rectangle 1"/>
          <p:cNvSpPr/>
          <p:nvPr/>
        </p:nvSpPr>
        <p:spPr>
          <a:xfrm>
            <a:off x="3001753" y="2752234"/>
            <a:ext cx="6104813" cy="923330"/>
          </a:xfrm>
          <a:prstGeom prst="rect">
            <a:avLst/>
          </a:prstGeom>
          <a:solidFill>
            <a:srgbClr val="66FF66"/>
          </a:solidFill>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BEST OUT OF WASTE</a:t>
            </a:r>
            <a:endParaRPr lang="en-US" sz="5400" b="1"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Tree>
    <p:extLst>
      <p:ext uri="{BB962C8B-B14F-4D97-AF65-F5344CB8AC3E}">
        <p14:creationId xmlns:p14="http://schemas.microsoft.com/office/powerpoint/2010/main" val="14727690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Rectangle 1"/>
          <p:cNvSpPr/>
          <p:nvPr/>
        </p:nvSpPr>
        <p:spPr>
          <a:xfrm>
            <a:off x="94129" y="1548364"/>
            <a:ext cx="7073153" cy="4524315"/>
          </a:xfrm>
          <a:prstGeom prst="rect">
            <a:avLst/>
          </a:prstGeom>
        </p:spPr>
        <p:txBody>
          <a:bodyPr wrap="square">
            <a:spAutoFit/>
          </a:bodyPr>
          <a:lstStyle/>
          <a:p>
            <a:r>
              <a:rPr lang="en-US" dirty="0">
                <a:solidFill>
                  <a:srgbClr val="7030A0"/>
                </a:solidFill>
                <a:latin typeface="Comic Sans MS" pitchFamily="66" charset="0"/>
              </a:rPr>
              <a:t>Dear Parents</a:t>
            </a:r>
            <a:r>
              <a:rPr lang="en-US" dirty="0" smtClean="0">
                <a:solidFill>
                  <a:srgbClr val="7030A0"/>
                </a:solidFill>
                <a:latin typeface="Comic Sans MS" pitchFamily="66" charset="0"/>
              </a:rPr>
              <a:t>,</a:t>
            </a:r>
          </a:p>
          <a:p>
            <a:r>
              <a:rPr lang="en-US" dirty="0" smtClean="0">
                <a:solidFill>
                  <a:srgbClr val="7030A0"/>
                </a:solidFill>
                <a:latin typeface="Comic Sans MS" pitchFamily="66" charset="0"/>
              </a:rPr>
              <a:t>As </a:t>
            </a:r>
            <a:r>
              <a:rPr lang="en-US" dirty="0">
                <a:solidFill>
                  <a:srgbClr val="7030A0"/>
                </a:solidFill>
                <a:latin typeface="Comic Sans MS" pitchFamily="66" charset="0"/>
              </a:rPr>
              <a:t>per the Government’s initiative “</a:t>
            </a:r>
            <a:r>
              <a:rPr lang="en-US" dirty="0" err="1">
                <a:solidFill>
                  <a:srgbClr val="7030A0"/>
                </a:solidFill>
                <a:latin typeface="Comic Sans MS" pitchFamily="66" charset="0"/>
              </a:rPr>
              <a:t>Ek</a:t>
            </a:r>
            <a:r>
              <a:rPr lang="en-US" dirty="0">
                <a:solidFill>
                  <a:srgbClr val="7030A0"/>
                </a:solidFill>
                <a:latin typeface="Comic Sans MS" pitchFamily="66" charset="0"/>
              </a:rPr>
              <a:t> </a:t>
            </a:r>
            <a:r>
              <a:rPr lang="en-US" dirty="0" err="1">
                <a:solidFill>
                  <a:srgbClr val="7030A0"/>
                </a:solidFill>
                <a:latin typeface="Comic Sans MS" pitchFamily="66" charset="0"/>
              </a:rPr>
              <a:t>Ped</a:t>
            </a:r>
            <a:r>
              <a:rPr lang="en-US" dirty="0">
                <a:solidFill>
                  <a:srgbClr val="7030A0"/>
                </a:solidFill>
                <a:latin typeface="Comic Sans MS" pitchFamily="66" charset="0"/>
              </a:rPr>
              <a:t> </a:t>
            </a:r>
            <a:r>
              <a:rPr lang="en-US" dirty="0" err="1">
                <a:solidFill>
                  <a:srgbClr val="7030A0"/>
                </a:solidFill>
                <a:latin typeface="Comic Sans MS" pitchFamily="66" charset="0"/>
              </a:rPr>
              <a:t>Maa</a:t>
            </a:r>
            <a:r>
              <a:rPr lang="en-US" dirty="0">
                <a:solidFill>
                  <a:srgbClr val="7030A0"/>
                </a:solidFill>
                <a:latin typeface="Comic Sans MS" pitchFamily="66" charset="0"/>
              </a:rPr>
              <a:t> </a:t>
            </a:r>
            <a:r>
              <a:rPr lang="en-US" dirty="0" err="1">
                <a:solidFill>
                  <a:srgbClr val="7030A0"/>
                </a:solidFill>
                <a:latin typeface="Comic Sans MS" pitchFamily="66" charset="0"/>
              </a:rPr>
              <a:t>Ke</a:t>
            </a:r>
            <a:r>
              <a:rPr lang="en-US" dirty="0">
                <a:solidFill>
                  <a:srgbClr val="7030A0"/>
                </a:solidFill>
                <a:latin typeface="Comic Sans MS" pitchFamily="66" charset="0"/>
              </a:rPr>
              <a:t> </a:t>
            </a:r>
            <a:r>
              <a:rPr lang="en-US" dirty="0" err="1">
                <a:solidFill>
                  <a:srgbClr val="7030A0"/>
                </a:solidFill>
                <a:latin typeface="Comic Sans MS" pitchFamily="66" charset="0"/>
              </a:rPr>
              <a:t>Naam</a:t>
            </a:r>
            <a:r>
              <a:rPr lang="en-US" dirty="0">
                <a:solidFill>
                  <a:srgbClr val="7030A0"/>
                </a:solidFill>
                <a:latin typeface="Comic Sans MS" pitchFamily="66" charset="0"/>
              </a:rPr>
              <a:t>”, every student is required to participate by planting a sapling and dedicating it to their mother</a:t>
            </a:r>
            <a:r>
              <a:rPr lang="en-US" dirty="0" smtClean="0">
                <a:solidFill>
                  <a:srgbClr val="7030A0"/>
                </a:solidFill>
                <a:latin typeface="Comic Sans MS" pitchFamily="66" charset="0"/>
              </a:rPr>
              <a:t>. To </a:t>
            </a:r>
            <a:r>
              <a:rPr lang="en-US" dirty="0">
                <a:solidFill>
                  <a:srgbClr val="7030A0"/>
                </a:solidFill>
                <a:latin typeface="Comic Sans MS" pitchFamily="66" charset="0"/>
              </a:rPr>
              <a:t>ensure proper documentation, the school requests you to kindly submit a clear photograph of your ward with the planted </a:t>
            </a:r>
            <a:r>
              <a:rPr lang="en-US" dirty="0" smtClean="0">
                <a:solidFill>
                  <a:srgbClr val="7030A0"/>
                </a:solidFill>
                <a:latin typeface="Comic Sans MS" pitchFamily="66" charset="0"/>
              </a:rPr>
              <a:t>sapling.</a:t>
            </a:r>
          </a:p>
          <a:p>
            <a:endParaRPr lang="en-US" dirty="0">
              <a:solidFill>
                <a:srgbClr val="7030A0"/>
              </a:solidFill>
              <a:latin typeface="Comic Sans MS" pitchFamily="66" charset="0"/>
            </a:endParaRPr>
          </a:p>
          <a:p>
            <a:r>
              <a:rPr lang="en-US" b="1" dirty="0" smtClean="0">
                <a:solidFill>
                  <a:srgbClr val="FF0000"/>
                </a:solidFill>
                <a:latin typeface="Comic Sans MS" pitchFamily="66" charset="0"/>
              </a:rPr>
              <a:t>Important </a:t>
            </a:r>
            <a:r>
              <a:rPr lang="en-US" b="1" dirty="0">
                <a:solidFill>
                  <a:srgbClr val="FF0000"/>
                </a:solidFill>
                <a:latin typeface="Comic Sans MS" pitchFamily="66" charset="0"/>
              </a:rPr>
              <a:t>Guidelines</a:t>
            </a:r>
            <a:r>
              <a:rPr lang="en-US" b="1" dirty="0" smtClean="0">
                <a:solidFill>
                  <a:srgbClr val="FF0000"/>
                </a:solidFill>
                <a:latin typeface="Comic Sans MS" pitchFamily="66" charset="0"/>
              </a:rPr>
              <a:t>:</a:t>
            </a:r>
          </a:p>
          <a:p>
            <a:r>
              <a:rPr lang="en-US" dirty="0">
                <a:solidFill>
                  <a:srgbClr val="7030A0"/>
                </a:solidFill>
                <a:latin typeface="Comic Sans MS" pitchFamily="66" charset="0"/>
              </a:rPr>
              <a:t>📌 </a:t>
            </a:r>
            <a:r>
              <a:rPr lang="en-US" dirty="0" smtClean="0">
                <a:solidFill>
                  <a:srgbClr val="7030A0"/>
                </a:solidFill>
                <a:latin typeface="Comic Sans MS" pitchFamily="66" charset="0"/>
              </a:rPr>
              <a:t>The </a:t>
            </a:r>
            <a:r>
              <a:rPr lang="en-US" dirty="0">
                <a:solidFill>
                  <a:srgbClr val="7030A0"/>
                </a:solidFill>
                <a:latin typeface="Comic Sans MS" pitchFamily="66" charset="0"/>
              </a:rPr>
              <a:t>photograph must clearly show the child and mother along with the planted sapling</a:t>
            </a:r>
            <a:r>
              <a:rPr lang="en-US" dirty="0" smtClean="0">
                <a:solidFill>
                  <a:srgbClr val="7030A0"/>
                </a:solidFill>
                <a:latin typeface="Comic Sans MS" pitchFamily="66" charset="0"/>
              </a:rPr>
              <a:t>.</a:t>
            </a:r>
          </a:p>
          <a:p>
            <a:r>
              <a:rPr lang="en-US" dirty="0">
                <a:solidFill>
                  <a:srgbClr val="7030A0"/>
                </a:solidFill>
                <a:latin typeface="Comic Sans MS" pitchFamily="66" charset="0"/>
              </a:rPr>
              <a:t>📌 </a:t>
            </a:r>
            <a:r>
              <a:rPr lang="en-US" dirty="0" smtClean="0">
                <a:solidFill>
                  <a:srgbClr val="7030A0"/>
                </a:solidFill>
                <a:latin typeface="Comic Sans MS" pitchFamily="66" charset="0"/>
              </a:rPr>
              <a:t>The </a:t>
            </a:r>
            <a:r>
              <a:rPr lang="en-US" dirty="0">
                <a:solidFill>
                  <a:srgbClr val="7030A0"/>
                </a:solidFill>
                <a:latin typeface="Comic Sans MS" pitchFamily="66" charset="0"/>
              </a:rPr>
              <a:t>photograph must be submitted to the class teacher on or before Monday </a:t>
            </a:r>
            <a:r>
              <a:rPr lang="en-US" dirty="0" err="1">
                <a:solidFill>
                  <a:srgbClr val="7030A0"/>
                </a:solidFill>
                <a:latin typeface="Comic Sans MS" pitchFamily="66" charset="0"/>
              </a:rPr>
              <a:t>i.e</a:t>
            </a:r>
            <a:r>
              <a:rPr lang="en-US" dirty="0">
                <a:solidFill>
                  <a:srgbClr val="7030A0"/>
                </a:solidFill>
                <a:latin typeface="Comic Sans MS" pitchFamily="66" charset="0"/>
              </a:rPr>
              <a:t> 6 October 2025</a:t>
            </a:r>
            <a:r>
              <a:rPr lang="en-US" dirty="0" smtClean="0">
                <a:solidFill>
                  <a:srgbClr val="7030A0"/>
                </a:solidFill>
                <a:latin typeface="Comic Sans MS" pitchFamily="66" charset="0"/>
              </a:rPr>
              <a:t>.</a:t>
            </a:r>
          </a:p>
          <a:p>
            <a:r>
              <a:rPr lang="en-US" dirty="0">
                <a:solidFill>
                  <a:srgbClr val="7030A0"/>
                </a:solidFill>
                <a:latin typeface="Comic Sans MS" pitchFamily="66" charset="0"/>
              </a:rPr>
              <a:t>📌 </a:t>
            </a:r>
            <a:r>
              <a:rPr lang="en-US" dirty="0" smtClean="0">
                <a:solidFill>
                  <a:srgbClr val="7030A0"/>
                </a:solidFill>
                <a:latin typeface="Comic Sans MS" pitchFamily="66" charset="0"/>
              </a:rPr>
              <a:t>Submission </a:t>
            </a:r>
            <a:r>
              <a:rPr lang="en-US" dirty="0">
                <a:solidFill>
                  <a:srgbClr val="7030A0"/>
                </a:solidFill>
                <a:latin typeface="Comic Sans MS" pitchFamily="66" charset="0"/>
              </a:rPr>
              <a:t>is mandatory as per government instructions</a:t>
            </a:r>
            <a:r>
              <a:rPr lang="en-US" dirty="0" smtClean="0">
                <a:solidFill>
                  <a:srgbClr val="7030A0"/>
                </a:solidFill>
                <a:latin typeface="Comic Sans MS" pitchFamily="66" charset="0"/>
              </a:rPr>
              <a:t>.</a:t>
            </a:r>
          </a:p>
          <a:p>
            <a:r>
              <a:rPr lang="en-US" dirty="0">
                <a:solidFill>
                  <a:srgbClr val="7030A0"/>
                </a:solidFill>
                <a:latin typeface="Comic Sans MS" pitchFamily="66" charset="0"/>
              </a:rPr>
              <a:t>📌 </a:t>
            </a:r>
            <a:r>
              <a:rPr lang="en-US" dirty="0" smtClean="0">
                <a:solidFill>
                  <a:srgbClr val="7030A0"/>
                </a:solidFill>
                <a:latin typeface="Comic Sans MS" pitchFamily="66" charset="0"/>
              </a:rPr>
              <a:t>We </a:t>
            </a:r>
            <a:r>
              <a:rPr lang="en-US" dirty="0">
                <a:solidFill>
                  <a:srgbClr val="7030A0"/>
                </a:solidFill>
                <a:latin typeface="Comic Sans MS" pitchFamily="66" charset="0"/>
              </a:rPr>
              <a:t>look forward to your cooperation in making this noble initiative a success and in nurturing a greener </a:t>
            </a:r>
            <a:r>
              <a:rPr lang="en-US" dirty="0" smtClean="0">
                <a:solidFill>
                  <a:srgbClr val="7030A0"/>
                </a:solidFill>
                <a:latin typeface="Comic Sans MS" pitchFamily="66" charset="0"/>
              </a:rPr>
              <a:t>     </a:t>
            </a:r>
          </a:p>
          <a:p>
            <a:r>
              <a:rPr lang="en-US" dirty="0">
                <a:solidFill>
                  <a:srgbClr val="7030A0"/>
                </a:solidFill>
                <a:latin typeface="Comic Sans MS" pitchFamily="66" charset="0"/>
              </a:rPr>
              <a:t> </a:t>
            </a:r>
            <a:r>
              <a:rPr lang="en-US" dirty="0" smtClean="0">
                <a:solidFill>
                  <a:srgbClr val="7030A0"/>
                </a:solidFill>
                <a:latin typeface="Comic Sans MS" pitchFamily="66" charset="0"/>
              </a:rPr>
              <a:t>   tomorrow</a:t>
            </a:r>
            <a:r>
              <a:rPr lang="en-US" dirty="0">
                <a:solidFill>
                  <a:srgbClr val="7030A0"/>
                </a:solidFill>
                <a:latin typeface="Comic Sans MS" pitchFamily="66" charset="0"/>
              </a:rPr>
              <a:t>.</a:t>
            </a:r>
            <a:endParaRPr lang="en-IN" dirty="0">
              <a:solidFill>
                <a:srgbClr val="7030A0"/>
              </a:solidFill>
              <a:latin typeface="Comic Sans MS" pitchFamily="66" charset="0"/>
            </a:endParaRPr>
          </a:p>
        </p:txBody>
      </p:sp>
      <p:pic>
        <p:nvPicPr>
          <p:cNvPr id="1026" name="Picture 2" descr="C:\Users\user\Downloads\WhatsApp Image 2025-10-26 at 1.37.26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7282" y="1882588"/>
            <a:ext cx="2608730" cy="3173505"/>
          </a:xfrm>
          <a:prstGeom prst="roundRect">
            <a:avLst>
              <a:gd name="adj" fmla="val 16667"/>
            </a:avLst>
          </a:prstGeom>
          <a:ln>
            <a:noFill/>
          </a:ln>
          <a:effectLst>
            <a:glow rad="139700">
              <a:schemeClr val="accent6">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C:\Users\user\Downloads\WhatsApp Image 2025-10-26 at 1.37.25 PM (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4388" y="300925"/>
            <a:ext cx="2132235" cy="3163326"/>
          </a:xfrm>
          <a:prstGeom prst="roundRect">
            <a:avLst>
              <a:gd name="adj" fmla="val 16667"/>
            </a:avLst>
          </a:prstGeom>
          <a:ln>
            <a:noFill/>
          </a:ln>
          <a:effectLst>
            <a:glow rad="139700">
              <a:schemeClr val="accent6">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0" name="Picture 6" descr="C:\Users\user\Downloads\WhatsApp Image 2025-10-26 at 1.37.25 PM.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4388" y="3469340"/>
            <a:ext cx="2287611" cy="3173506"/>
          </a:xfrm>
          <a:prstGeom prst="roundRect">
            <a:avLst>
              <a:gd name="adj" fmla="val 16667"/>
            </a:avLst>
          </a:prstGeom>
          <a:ln>
            <a:noFill/>
          </a:ln>
          <a:effectLst>
            <a:glow rad="139700">
              <a:schemeClr val="accent6">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19000"/>
            <a:ext cx="3432286" cy="830997"/>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4800" dirty="0"/>
              <a:t>School Event</a:t>
            </a:r>
            <a:endParaRPr lang="en-IN" sz="4800" dirty="0"/>
          </a:p>
        </p:txBody>
      </p:sp>
      <p:sp>
        <p:nvSpPr>
          <p:cNvPr id="3" name="TextBox 2"/>
          <p:cNvSpPr txBox="1"/>
          <p:nvPr/>
        </p:nvSpPr>
        <p:spPr>
          <a:xfrm>
            <a:off x="3964043" y="172888"/>
            <a:ext cx="4263914" cy="523220"/>
          </a:xfrm>
          <a:prstGeom prst="rect">
            <a:avLst/>
          </a:prstGeom>
          <a:noFill/>
        </p:spPr>
        <p:txBody>
          <a:bodyPr wrap="square" rtlCol="0">
            <a:spAutoFit/>
          </a:bodyPr>
          <a:lstStyle/>
          <a:p>
            <a:pPr algn="ctr"/>
            <a:r>
              <a:rPr lang="en-US" sz="2800" dirty="0" err="1">
                <a:solidFill>
                  <a:srgbClr val="333399"/>
                </a:solidFill>
                <a:latin typeface="Comic Sans MS" pitchFamily="66" charset="0"/>
              </a:rPr>
              <a:t>Ek</a:t>
            </a:r>
            <a:r>
              <a:rPr lang="en-US" sz="2800" dirty="0">
                <a:solidFill>
                  <a:srgbClr val="333399"/>
                </a:solidFill>
                <a:latin typeface="Comic Sans MS" pitchFamily="66" charset="0"/>
              </a:rPr>
              <a:t> </a:t>
            </a:r>
            <a:r>
              <a:rPr lang="en-US" sz="2800" dirty="0" err="1">
                <a:solidFill>
                  <a:srgbClr val="333399"/>
                </a:solidFill>
                <a:latin typeface="Comic Sans MS" pitchFamily="66" charset="0"/>
              </a:rPr>
              <a:t>Ped</a:t>
            </a:r>
            <a:r>
              <a:rPr lang="en-US" sz="2800" dirty="0">
                <a:solidFill>
                  <a:srgbClr val="333399"/>
                </a:solidFill>
                <a:latin typeface="Comic Sans MS" pitchFamily="66" charset="0"/>
              </a:rPr>
              <a:t> </a:t>
            </a:r>
            <a:r>
              <a:rPr lang="en-US" sz="2800" dirty="0" err="1">
                <a:solidFill>
                  <a:srgbClr val="333399"/>
                </a:solidFill>
                <a:latin typeface="Comic Sans MS" pitchFamily="66" charset="0"/>
              </a:rPr>
              <a:t>Maa</a:t>
            </a:r>
            <a:r>
              <a:rPr lang="en-US" sz="2800" dirty="0">
                <a:solidFill>
                  <a:srgbClr val="333399"/>
                </a:solidFill>
                <a:latin typeface="Comic Sans MS" pitchFamily="66" charset="0"/>
              </a:rPr>
              <a:t> </a:t>
            </a:r>
            <a:r>
              <a:rPr lang="en-US" sz="2800" dirty="0" err="1">
                <a:solidFill>
                  <a:srgbClr val="333399"/>
                </a:solidFill>
                <a:latin typeface="Comic Sans MS" pitchFamily="66" charset="0"/>
              </a:rPr>
              <a:t>Ke</a:t>
            </a:r>
            <a:r>
              <a:rPr lang="en-US" sz="2800" dirty="0">
                <a:solidFill>
                  <a:srgbClr val="333399"/>
                </a:solidFill>
                <a:latin typeface="Comic Sans MS" pitchFamily="66" charset="0"/>
              </a:rPr>
              <a:t> </a:t>
            </a:r>
            <a:r>
              <a:rPr lang="en-US" sz="2800" dirty="0" err="1" smtClean="0">
                <a:solidFill>
                  <a:srgbClr val="333399"/>
                </a:solidFill>
                <a:latin typeface="Comic Sans MS" pitchFamily="66" charset="0"/>
              </a:rPr>
              <a:t>Naam</a:t>
            </a:r>
            <a:endParaRPr lang="en-IN" sz="2800" dirty="0">
              <a:solidFill>
                <a:srgbClr val="333399"/>
              </a:solidFill>
            </a:endParaRPr>
          </a:p>
        </p:txBody>
      </p:sp>
    </p:spTree>
    <p:extLst>
      <p:ext uri="{BB962C8B-B14F-4D97-AF65-F5344CB8AC3E}">
        <p14:creationId xmlns:p14="http://schemas.microsoft.com/office/powerpoint/2010/main" val="24162749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0" y="0"/>
            <a:ext cx="12192000" cy="3477875"/>
          </a:xfrm>
          <a:prstGeom prst="rect">
            <a:avLst/>
          </a:prstGeom>
          <a:noFill/>
        </p:spPr>
        <p:txBody>
          <a:bodyPr wrap="square" rtlCol="0">
            <a:spAutoFit/>
          </a:bodyPr>
          <a:lstStyle/>
          <a:p>
            <a:pPr algn="ctr"/>
            <a:r>
              <a:rPr lang="en-US" sz="2000" b="1" dirty="0" smtClean="0">
                <a:solidFill>
                  <a:srgbClr val="A50021"/>
                </a:solidFill>
                <a:latin typeface="Comic Sans MS" pitchFamily="66" charset="0"/>
              </a:rPr>
              <a:t>The </a:t>
            </a:r>
            <a:r>
              <a:rPr lang="en-US" sz="2000" b="1" dirty="0">
                <a:solidFill>
                  <a:srgbClr val="A50021"/>
                </a:solidFill>
                <a:latin typeface="Comic Sans MS" pitchFamily="66" charset="0"/>
              </a:rPr>
              <a:t>South Public School’s ‘Read </a:t>
            </a:r>
            <a:r>
              <a:rPr lang="en-US" sz="2000" b="1" dirty="0" smtClean="0">
                <a:solidFill>
                  <a:srgbClr val="A50021"/>
                </a:solidFill>
                <a:latin typeface="Comic Sans MS" pitchFamily="66" charset="0"/>
              </a:rPr>
              <a:t>'n</a:t>
            </a:r>
            <a:r>
              <a:rPr lang="en-US" sz="2000" b="1" dirty="0">
                <a:solidFill>
                  <a:srgbClr val="A50021"/>
                </a:solidFill>
                <a:latin typeface="Comic Sans MS" pitchFamily="66" charset="0"/>
              </a:rPr>
              <a:t>' Grow’ Participation </a:t>
            </a:r>
            <a:r>
              <a:rPr lang="en-US" sz="2000" b="1" dirty="0" smtClean="0">
                <a:solidFill>
                  <a:srgbClr val="A50021"/>
                </a:solidFill>
                <a:latin typeface="Comic Sans MS" pitchFamily="66" charset="0"/>
              </a:rPr>
              <a:t>Report</a:t>
            </a:r>
          </a:p>
          <a:p>
            <a:endParaRPr lang="en-US" sz="2000" dirty="0">
              <a:latin typeface="Comic Sans MS" pitchFamily="66" charset="0"/>
            </a:endParaRPr>
          </a:p>
          <a:p>
            <a:r>
              <a:rPr lang="en-US" dirty="0" smtClean="0">
                <a:latin typeface="Comic Sans MS" pitchFamily="66" charset="0"/>
              </a:rPr>
              <a:t>The </a:t>
            </a:r>
            <a:r>
              <a:rPr lang="en-US" dirty="0">
                <a:latin typeface="Comic Sans MS" pitchFamily="66" charset="0"/>
              </a:rPr>
              <a:t>South Public School, celebrated recently took part in the Read 'n' Grow competition organized by </a:t>
            </a:r>
            <a:r>
              <a:rPr lang="en-US" dirty="0" err="1">
                <a:latin typeface="Comic Sans MS" pitchFamily="66" charset="0"/>
              </a:rPr>
              <a:t>Sandipani</a:t>
            </a:r>
            <a:r>
              <a:rPr lang="en-US" dirty="0">
                <a:latin typeface="Comic Sans MS" pitchFamily="66" charset="0"/>
              </a:rPr>
              <a:t> School. The event aimed at </a:t>
            </a:r>
            <a:r>
              <a:rPr lang="en-US" dirty="0" err="1" smtClean="0">
                <a:latin typeface="Comic Sans MS" pitchFamily="66" charset="0"/>
              </a:rPr>
              <a:t>popularising</a:t>
            </a:r>
            <a:r>
              <a:rPr lang="en-US" dirty="0" smtClean="0">
                <a:latin typeface="Comic Sans MS" pitchFamily="66" charset="0"/>
              </a:rPr>
              <a:t> </a:t>
            </a:r>
            <a:r>
              <a:rPr lang="en-US" dirty="0">
                <a:latin typeface="Comic Sans MS" pitchFamily="66" charset="0"/>
              </a:rPr>
              <a:t>reading habits among young learners.- </a:t>
            </a:r>
            <a:endParaRPr lang="en-US" dirty="0" smtClean="0">
              <a:latin typeface="Comic Sans MS" pitchFamily="66" charset="0"/>
            </a:endParaRPr>
          </a:p>
          <a:p>
            <a:r>
              <a:rPr lang="en-US" b="1" u="sng" dirty="0">
                <a:solidFill>
                  <a:srgbClr val="A50021"/>
                </a:solidFill>
                <a:latin typeface="Comic Sans MS" pitchFamily="66" charset="0"/>
              </a:rPr>
              <a:t>Structure</a:t>
            </a:r>
            <a:r>
              <a:rPr lang="en-US" b="1" u="sng" dirty="0">
                <a:latin typeface="Comic Sans MS" pitchFamily="66" charset="0"/>
              </a:rPr>
              <a:t>:    </a:t>
            </a:r>
            <a:r>
              <a:rPr lang="en-US" dirty="0" smtClean="0">
                <a:latin typeface="Comic Sans MS" pitchFamily="66" charset="0"/>
              </a:rPr>
              <a:t>- </a:t>
            </a:r>
            <a:r>
              <a:rPr lang="en-US" dirty="0">
                <a:latin typeface="Comic Sans MS" pitchFamily="66" charset="0"/>
              </a:rPr>
              <a:t>Students were divided into different age‑group categories.    </a:t>
            </a:r>
            <a:endParaRPr lang="en-US" dirty="0" smtClean="0">
              <a:latin typeface="Comic Sans MS" pitchFamily="66" charset="0"/>
            </a:endParaRPr>
          </a:p>
          <a:p>
            <a:r>
              <a:rPr lang="en-US" dirty="0">
                <a:latin typeface="Comic Sans MS" pitchFamily="66" charset="0"/>
              </a:rPr>
              <a:t> </a:t>
            </a:r>
            <a:r>
              <a:rPr lang="en-US" dirty="0" smtClean="0">
                <a:latin typeface="Comic Sans MS" pitchFamily="66" charset="0"/>
              </a:rPr>
              <a:t>                      - </a:t>
            </a:r>
            <a:r>
              <a:rPr lang="en-US" dirty="0">
                <a:latin typeface="Comic Sans MS" pitchFamily="66" charset="0"/>
              </a:rPr>
              <a:t>Tasks included reading a selected book, and answering a written test covering character </a:t>
            </a:r>
            <a:r>
              <a:rPr lang="en-US" dirty="0" smtClean="0">
                <a:latin typeface="Comic Sans MS" pitchFamily="66" charset="0"/>
              </a:rPr>
              <a:t> </a:t>
            </a:r>
          </a:p>
          <a:p>
            <a:r>
              <a:rPr lang="en-US" dirty="0">
                <a:latin typeface="Comic Sans MS" pitchFamily="66" charset="0"/>
              </a:rPr>
              <a:t> </a:t>
            </a:r>
            <a:r>
              <a:rPr lang="en-US" dirty="0" smtClean="0">
                <a:latin typeface="Comic Sans MS" pitchFamily="66" charset="0"/>
              </a:rPr>
              <a:t>                       sketches</a:t>
            </a:r>
            <a:r>
              <a:rPr lang="en-US" dirty="0">
                <a:latin typeface="Comic Sans MS" pitchFamily="66" charset="0"/>
              </a:rPr>
              <a:t>, plot points, and—for younger </a:t>
            </a:r>
            <a:r>
              <a:rPr lang="en-US" dirty="0" smtClean="0">
                <a:latin typeface="Comic Sans MS" pitchFamily="66" charset="0"/>
              </a:rPr>
              <a:t>children—simple illustrations.</a:t>
            </a:r>
          </a:p>
          <a:p>
            <a:r>
              <a:rPr lang="en-US" b="1" u="sng" dirty="0">
                <a:solidFill>
                  <a:srgbClr val="A50021"/>
                </a:solidFill>
                <a:latin typeface="Comic Sans MS" pitchFamily="66" charset="0"/>
              </a:rPr>
              <a:t>Participation</a:t>
            </a:r>
            <a:r>
              <a:rPr lang="en-US" b="1" u="sng" dirty="0" smtClean="0">
                <a:latin typeface="Comic Sans MS" pitchFamily="66" charset="0"/>
              </a:rPr>
              <a:t>  - </a:t>
            </a:r>
            <a:r>
              <a:rPr lang="en-US" dirty="0" smtClean="0">
                <a:latin typeface="Comic Sans MS" pitchFamily="66" charset="0"/>
              </a:rPr>
              <a:t>Our </a:t>
            </a:r>
            <a:r>
              <a:rPr lang="en-US" dirty="0">
                <a:latin typeface="Comic Sans MS" pitchFamily="66" charset="0"/>
              </a:rPr>
              <a:t>children took part with great enthusiasm and zeal. The results are still  </a:t>
            </a:r>
            <a:r>
              <a:rPr lang="en-US" dirty="0" smtClean="0">
                <a:latin typeface="Comic Sans MS" pitchFamily="66" charset="0"/>
              </a:rPr>
              <a:t>awaited.</a:t>
            </a:r>
            <a:endParaRPr lang="en-US" dirty="0">
              <a:latin typeface="Comic Sans MS" pitchFamily="66" charset="0"/>
            </a:endParaRPr>
          </a:p>
          <a:p>
            <a:r>
              <a:rPr lang="en-US" b="1" u="sng" dirty="0" smtClean="0">
                <a:solidFill>
                  <a:srgbClr val="A50021"/>
                </a:solidFill>
                <a:latin typeface="Comic Sans MS" pitchFamily="66" charset="0"/>
              </a:rPr>
              <a:t>Outcome </a:t>
            </a:r>
            <a:r>
              <a:rPr lang="en-US" b="1" u="sng" dirty="0">
                <a:solidFill>
                  <a:srgbClr val="A50021"/>
                </a:solidFill>
                <a:latin typeface="Comic Sans MS" pitchFamily="66" charset="0"/>
              </a:rPr>
              <a:t>&amp; Benefits</a:t>
            </a:r>
            <a:r>
              <a:rPr lang="en-US" b="1" u="sng" dirty="0" smtClean="0">
                <a:solidFill>
                  <a:srgbClr val="A50021"/>
                </a:solidFill>
                <a:latin typeface="Comic Sans MS" pitchFamily="66" charset="0"/>
              </a:rPr>
              <a:t>: </a:t>
            </a:r>
            <a:r>
              <a:rPr lang="en-US" dirty="0" smtClean="0">
                <a:latin typeface="Comic Sans MS" pitchFamily="66" charset="0"/>
              </a:rPr>
              <a:t>Irrespective </a:t>
            </a:r>
            <a:r>
              <a:rPr lang="en-US" dirty="0">
                <a:latin typeface="Comic Sans MS" pitchFamily="66" charset="0"/>
              </a:rPr>
              <a:t>of the final results, the exposure to literature has </a:t>
            </a:r>
            <a:r>
              <a:rPr lang="en-US" dirty="0" smtClean="0">
                <a:latin typeface="Comic Sans MS" pitchFamily="66" charset="0"/>
              </a:rPr>
              <a:t>already</a:t>
            </a:r>
            <a:r>
              <a:rPr lang="en-US" dirty="0">
                <a:latin typeface="Comic Sans MS" pitchFamily="66" charset="0"/>
              </a:rPr>
              <a:t> enriched</a:t>
            </a:r>
            <a:r>
              <a:rPr lang="en-US" dirty="0" smtClean="0">
                <a:latin typeface="Comic Sans MS" pitchFamily="66" charset="0"/>
              </a:rPr>
              <a:t>                        </a:t>
            </a:r>
          </a:p>
          <a:p>
            <a:r>
              <a:rPr lang="en-US" dirty="0">
                <a:latin typeface="Comic Sans MS" pitchFamily="66" charset="0"/>
              </a:rPr>
              <a:t> </a:t>
            </a:r>
            <a:r>
              <a:rPr lang="en-US" dirty="0" smtClean="0">
                <a:latin typeface="Comic Sans MS" pitchFamily="66" charset="0"/>
              </a:rPr>
              <a:t>                                 the </a:t>
            </a:r>
            <a:r>
              <a:rPr lang="en-US" dirty="0">
                <a:latin typeface="Comic Sans MS" pitchFamily="66" charset="0"/>
              </a:rPr>
              <a:t>students. </a:t>
            </a:r>
            <a:endParaRPr lang="en-US" dirty="0" smtClean="0">
              <a:latin typeface="Comic Sans MS" pitchFamily="66" charset="0"/>
            </a:endParaRPr>
          </a:p>
          <a:p>
            <a:r>
              <a:rPr lang="en-US" dirty="0" smtClean="0">
                <a:latin typeface="Comic Sans MS" pitchFamily="66" charset="0"/>
              </a:rPr>
              <a:t>It </a:t>
            </a:r>
            <a:r>
              <a:rPr lang="en-US" dirty="0">
                <a:latin typeface="Comic Sans MS" pitchFamily="66" charset="0"/>
              </a:rPr>
              <a:t>is hoped that this experience will sharpen their reading skills and inspire many to become writers in the future</a:t>
            </a:r>
            <a:r>
              <a:rPr lang="en-US" dirty="0" smtClean="0">
                <a:latin typeface="Comic Sans MS" pitchFamily="66" charset="0"/>
              </a:rPr>
              <a:t>. Congratulations </a:t>
            </a:r>
            <a:r>
              <a:rPr lang="en-US" dirty="0">
                <a:latin typeface="Comic Sans MS" pitchFamily="66" charset="0"/>
              </a:rPr>
              <a:t>to all participants and best wishes for the results!</a:t>
            </a:r>
            <a:endParaRPr lang="en-IN" dirty="0">
              <a:latin typeface="Comic Sans MS" pitchFamily="66" charset="0"/>
            </a:endParaRPr>
          </a:p>
        </p:txBody>
      </p:sp>
      <p:pic>
        <p:nvPicPr>
          <p:cNvPr id="2050" name="Picture 2" descr="C:\Users\user\Downloads\WhatsApp Image 2025-11-24 at 7.05.51 AM (2).jpeg"/>
          <p:cNvPicPr>
            <a:picLocks noChangeAspect="1" noChangeArrowheads="1"/>
          </p:cNvPicPr>
          <p:nvPr/>
        </p:nvPicPr>
        <p:blipFill rotWithShape="1">
          <a:blip r:embed="rId3">
            <a:extLst>
              <a:ext uri="{28A0092B-C50C-407E-A947-70E740481C1C}">
                <a14:useLocalDpi xmlns:a14="http://schemas.microsoft.com/office/drawing/2010/main" val="0"/>
              </a:ext>
            </a:extLst>
          </a:blip>
          <a:srcRect l="5270" t="15776" r="18198" b="14838"/>
          <a:stretch/>
        </p:blipFill>
        <p:spPr bwMode="auto">
          <a:xfrm>
            <a:off x="0" y="3477875"/>
            <a:ext cx="6347012" cy="3380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2" name="Picture 4" descr="C:\Users\user\Downloads\WhatsApp Image 2025-11-24 at 7.05.52 AM.jpeg"/>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r="17408"/>
          <a:stretch/>
        </p:blipFill>
        <p:spPr bwMode="auto">
          <a:xfrm>
            <a:off x="6347012" y="3477875"/>
            <a:ext cx="5844988" cy="32655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0932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Rectangle 2"/>
          <p:cNvSpPr/>
          <p:nvPr/>
        </p:nvSpPr>
        <p:spPr>
          <a:xfrm>
            <a:off x="0" y="0"/>
            <a:ext cx="12192000" cy="3508653"/>
          </a:xfrm>
          <a:prstGeom prst="rect">
            <a:avLst/>
          </a:prstGeom>
        </p:spPr>
        <p:txBody>
          <a:bodyPr wrap="square">
            <a:spAutoFit/>
          </a:bodyPr>
          <a:lstStyle/>
          <a:p>
            <a:pPr algn="ctr"/>
            <a:r>
              <a:rPr lang="en-US" sz="2400" b="1" dirty="0">
                <a:solidFill>
                  <a:srgbClr val="FF00FF"/>
                </a:solidFill>
                <a:latin typeface="Comic Sans MS" pitchFamily="66" charset="0"/>
              </a:rPr>
              <a:t>A Day Exclusively For Men at TSPS</a:t>
            </a:r>
            <a:r>
              <a:rPr lang="en-US" sz="2400" b="1" dirty="0" smtClean="0">
                <a:solidFill>
                  <a:srgbClr val="FF00FF"/>
                </a:solidFill>
                <a:latin typeface="Comic Sans MS" pitchFamily="66" charset="0"/>
              </a:rPr>
              <a:t>!!  </a:t>
            </a:r>
            <a:endParaRPr lang="en-US" sz="2400" b="1" dirty="0">
              <a:solidFill>
                <a:srgbClr val="FF00FF"/>
              </a:solidFill>
              <a:latin typeface="Comic Sans MS" pitchFamily="66" charset="0"/>
            </a:endParaRPr>
          </a:p>
          <a:p>
            <a:pPr algn="just"/>
            <a:r>
              <a:rPr lang="en-US" dirty="0">
                <a:solidFill>
                  <a:srgbClr val="7030A0"/>
                </a:solidFill>
                <a:latin typeface="Comic Sans MS" pitchFamily="66" charset="0"/>
              </a:rPr>
              <a:t>South Public School celebrated International Men's Day on Saturday, 22 November 2025, with a vibrant tribute to its 22 male staff members. A royal entry set the tone, as all 22 members made a grand, stylish entrance accompanied by rocking background music, instantly lifting the atmosphere.  To welcome them, each staff member received a hand‑crafted greeting card. The program commenced with the National Anthem, honoring the collective contributions of the men who shape the school’s ethos. </a:t>
            </a:r>
            <a:r>
              <a:rPr lang="en-US" b="1" dirty="0" err="1" smtClean="0">
                <a:solidFill>
                  <a:srgbClr val="FF00FF"/>
                </a:solidFill>
                <a:latin typeface="Comic Sans MS" pitchFamily="66" charset="0"/>
              </a:rPr>
              <a:t>Yamini</a:t>
            </a:r>
            <a:r>
              <a:rPr lang="en-US" b="1" dirty="0" smtClean="0">
                <a:solidFill>
                  <a:srgbClr val="FF00FF"/>
                </a:solidFill>
                <a:latin typeface="Comic Sans MS" pitchFamily="66" charset="0"/>
              </a:rPr>
              <a:t> </a:t>
            </a:r>
            <a:r>
              <a:rPr lang="en-US" b="1" dirty="0">
                <a:solidFill>
                  <a:srgbClr val="FF00FF"/>
                </a:solidFill>
                <a:latin typeface="Comic Sans MS" pitchFamily="66" charset="0"/>
              </a:rPr>
              <a:t>ma’am </a:t>
            </a:r>
            <a:r>
              <a:rPr lang="en-US" dirty="0">
                <a:solidFill>
                  <a:srgbClr val="7030A0"/>
                </a:solidFill>
                <a:latin typeface="Comic Sans MS" pitchFamily="66" charset="0"/>
              </a:rPr>
              <a:t>then filled the auditorium with melodious songs, delivering timeless classics like </a:t>
            </a:r>
            <a:r>
              <a:rPr lang="en-US" b="1" dirty="0" err="1">
                <a:solidFill>
                  <a:srgbClr val="FF6600"/>
                </a:solidFill>
                <a:latin typeface="Comic Sans MS" pitchFamily="66" charset="0"/>
              </a:rPr>
              <a:t>Mera</a:t>
            </a:r>
            <a:r>
              <a:rPr lang="en-US" b="1" dirty="0">
                <a:solidFill>
                  <a:srgbClr val="FF6600"/>
                </a:solidFill>
                <a:latin typeface="Comic Sans MS" pitchFamily="66" charset="0"/>
              </a:rPr>
              <a:t> </a:t>
            </a:r>
            <a:r>
              <a:rPr lang="en-US" b="1" dirty="0" err="1">
                <a:solidFill>
                  <a:srgbClr val="FF6600"/>
                </a:solidFill>
                <a:latin typeface="Comic Sans MS" pitchFamily="66" charset="0"/>
              </a:rPr>
              <a:t>Saya</a:t>
            </a:r>
            <a:r>
              <a:rPr lang="en-US" dirty="0">
                <a:solidFill>
                  <a:srgbClr val="FF6600"/>
                </a:solidFill>
                <a:latin typeface="Comic Sans MS" pitchFamily="66" charset="0"/>
              </a:rPr>
              <a:t> </a:t>
            </a:r>
            <a:r>
              <a:rPr lang="en-US" dirty="0">
                <a:solidFill>
                  <a:srgbClr val="7030A0"/>
                </a:solidFill>
                <a:latin typeface="Comic Sans MS" pitchFamily="66" charset="0"/>
              </a:rPr>
              <a:t>and </a:t>
            </a:r>
            <a:r>
              <a:rPr lang="en-US" b="1" dirty="0" err="1">
                <a:solidFill>
                  <a:srgbClr val="FF6600"/>
                </a:solidFill>
                <a:latin typeface="Comic Sans MS" pitchFamily="66" charset="0"/>
              </a:rPr>
              <a:t>Tu</a:t>
            </a:r>
            <a:r>
              <a:rPr lang="en-US" b="1" dirty="0">
                <a:solidFill>
                  <a:srgbClr val="FF6600"/>
                </a:solidFill>
                <a:latin typeface="Comic Sans MS" pitchFamily="66" charset="0"/>
              </a:rPr>
              <a:t> </a:t>
            </a:r>
            <a:r>
              <a:rPr lang="en-US" b="1" dirty="0" err="1">
                <a:solidFill>
                  <a:srgbClr val="FF6600"/>
                </a:solidFill>
                <a:latin typeface="Comic Sans MS" pitchFamily="66" charset="0"/>
              </a:rPr>
              <a:t>Hai</a:t>
            </a:r>
            <a:r>
              <a:rPr lang="en-US" b="1" dirty="0">
                <a:solidFill>
                  <a:srgbClr val="FF6600"/>
                </a:solidFill>
                <a:latin typeface="Comic Sans MS" pitchFamily="66" charset="0"/>
              </a:rPr>
              <a:t> To </a:t>
            </a:r>
            <a:r>
              <a:rPr lang="en-US" b="1" dirty="0" err="1">
                <a:solidFill>
                  <a:srgbClr val="FF6600"/>
                </a:solidFill>
                <a:latin typeface="Comic Sans MS" pitchFamily="66" charset="0"/>
              </a:rPr>
              <a:t>Dil</a:t>
            </a:r>
            <a:r>
              <a:rPr lang="en-US" b="1" dirty="0">
                <a:solidFill>
                  <a:srgbClr val="FF6600"/>
                </a:solidFill>
                <a:latin typeface="Comic Sans MS" pitchFamily="66" charset="0"/>
              </a:rPr>
              <a:t> </a:t>
            </a:r>
            <a:r>
              <a:rPr lang="en-US" b="1" dirty="0" err="1">
                <a:solidFill>
                  <a:srgbClr val="FF6600"/>
                </a:solidFill>
                <a:latin typeface="Comic Sans MS" pitchFamily="66" charset="0"/>
              </a:rPr>
              <a:t>Dhadakta</a:t>
            </a:r>
            <a:r>
              <a:rPr lang="en-US" b="1" dirty="0">
                <a:solidFill>
                  <a:srgbClr val="FF6600"/>
                </a:solidFill>
                <a:latin typeface="Comic Sans MS" pitchFamily="66" charset="0"/>
              </a:rPr>
              <a:t> </a:t>
            </a:r>
            <a:r>
              <a:rPr lang="en-US" b="1" dirty="0" err="1">
                <a:solidFill>
                  <a:srgbClr val="FF6600"/>
                </a:solidFill>
                <a:latin typeface="Comic Sans MS" pitchFamily="66" charset="0"/>
              </a:rPr>
              <a:t>Hai</a:t>
            </a:r>
            <a:r>
              <a:rPr lang="en-US" b="1" dirty="0">
                <a:solidFill>
                  <a:srgbClr val="FF6600"/>
                </a:solidFill>
                <a:latin typeface="Comic Sans MS" pitchFamily="66" charset="0"/>
              </a:rPr>
              <a:t>. </a:t>
            </a:r>
            <a:r>
              <a:rPr lang="en-US" dirty="0">
                <a:solidFill>
                  <a:srgbClr val="7030A0"/>
                </a:solidFill>
                <a:latin typeface="Comic Sans MS" pitchFamily="66" charset="0"/>
              </a:rPr>
              <a:t>This was followed by an energetic dance performance by </a:t>
            </a:r>
            <a:r>
              <a:rPr lang="en-US" b="1" dirty="0" err="1">
                <a:solidFill>
                  <a:srgbClr val="FF00FF"/>
                </a:solidFill>
                <a:latin typeface="Comic Sans MS" pitchFamily="66" charset="0"/>
              </a:rPr>
              <a:t>Rutuja</a:t>
            </a:r>
            <a:r>
              <a:rPr lang="en-US" b="1" dirty="0">
                <a:solidFill>
                  <a:srgbClr val="FF00FF"/>
                </a:solidFill>
                <a:latin typeface="Comic Sans MS" pitchFamily="66" charset="0"/>
              </a:rPr>
              <a:t> ma’am and </a:t>
            </a:r>
            <a:r>
              <a:rPr lang="en-US" b="1" dirty="0" err="1">
                <a:solidFill>
                  <a:srgbClr val="FF00FF"/>
                </a:solidFill>
                <a:latin typeface="Comic Sans MS" pitchFamily="66" charset="0"/>
              </a:rPr>
              <a:t>Yamini</a:t>
            </a:r>
            <a:r>
              <a:rPr lang="en-US" b="1" dirty="0">
                <a:solidFill>
                  <a:srgbClr val="FF00FF"/>
                </a:solidFill>
                <a:latin typeface="Comic Sans MS" pitchFamily="66" charset="0"/>
              </a:rPr>
              <a:t> ma’am</a:t>
            </a:r>
            <a:r>
              <a:rPr lang="en-US" dirty="0">
                <a:solidFill>
                  <a:srgbClr val="FF00FF"/>
                </a:solidFill>
                <a:latin typeface="Comic Sans MS" pitchFamily="66" charset="0"/>
              </a:rPr>
              <a:t>, </a:t>
            </a:r>
            <a:r>
              <a:rPr lang="en-US" dirty="0">
                <a:solidFill>
                  <a:srgbClr val="7030A0"/>
                </a:solidFill>
                <a:latin typeface="Comic Sans MS" pitchFamily="66" charset="0"/>
              </a:rPr>
              <a:t>leaving the audience cheering</a:t>
            </a:r>
            <a:r>
              <a:rPr lang="en-US" dirty="0" smtClean="0">
                <a:solidFill>
                  <a:srgbClr val="7030A0"/>
                </a:solidFill>
                <a:latin typeface="Comic Sans MS" pitchFamily="66" charset="0"/>
              </a:rPr>
              <a:t>. The </a:t>
            </a:r>
            <a:r>
              <a:rPr lang="en-US" dirty="0">
                <a:solidFill>
                  <a:srgbClr val="7030A0"/>
                </a:solidFill>
                <a:latin typeface="Comic Sans MS" pitchFamily="66" charset="0"/>
              </a:rPr>
              <a:t>female PTI teachers kept the excitement alive by conducting a series of fun games, while </a:t>
            </a:r>
            <a:r>
              <a:rPr lang="en-US" b="1" dirty="0" err="1">
                <a:solidFill>
                  <a:srgbClr val="FF00FF"/>
                </a:solidFill>
                <a:latin typeface="Comic Sans MS" pitchFamily="66" charset="0"/>
              </a:rPr>
              <a:t>Mrunalini</a:t>
            </a:r>
            <a:r>
              <a:rPr lang="en-US" b="1" dirty="0">
                <a:solidFill>
                  <a:srgbClr val="FF00FF"/>
                </a:solidFill>
                <a:latin typeface="Comic Sans MS" pitchFamily="66" charset="0"/>
              </a:rPr>
              <a:t> ma’am </a:t>
            </a:r>
            <a:r>
              <a:rPr lang="en-US" dirty="0">
                <a:solidFill>
                  <a:srgbClr val="7030A0"/>
                </a:solidFill>
                <a:latin typeface="Comic Sans MS" pitchFamily="66" charset="0"/>
              </a:rPr>
              <a:t>raised a toast with tomato soup, sharing laughter and good wishes. As a token of appreciation, beautiful mufflers were gifted to every male staff member</a:t>
            </a:r>
            <a:r>
              <a:rPr lang="en-US" dirty="0" smtClean="0">
                <a:solidFill>
                  <a:srgbClr val="7030A0"/>
                </a:solidFill>
                <a:latin typeface="Comic Sans MS" pitchFamily="66" charset="0"/>
              </a:rPr>
              <a:t>. The </a:t>
            </a:r>
            <a:r>
              <a:rPr lang="en-US" dirty="0">
                <a:solidFill>
                  <a:srgbClr val="7030A0"/>
                </a:solidFill>
                <a:latin typeface="Comic Sans MS" pitchFamily="66" charset="0"/>
              </a:rPr>
              <a:t>celebration concluded with cake cutting and snacks, creating a warm, festive mood that reinforced the school’s gratitude and admiration for its male workforce.</a:t>
            </a:r>
            <a:endParaRPr lang="en-IN" dirty="0">
              <a:solidFill>
                <a:srgbClr val="7030A0"/>
              </a:solidFill>
              <a:latin typeface="Comic Sans MS" pitchFamily="66" charset="0"/>
            </a:endParaRPr>
          </a:p>
        </p:txBody>
      </p:sp>
      <p:pic>
        <p:nvPicPr>
          <p:cNvPr id="3078" name="Picture 6" descr="C:\Users\user\AppData\Local\Temp\Rar$DIa0.811\WhatsApp Image 2025-11-23 at 6.05.49 PM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34852" y="3281460"/>
            <a:ext cx="3441681" cy="37113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0" name="Picture 8" descr="C:\Users\user\AppData\Local\Temp\Rar$DIa0.949\WhatsApp Image 2025-11-23 at 6.05.47 PM.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7961203" y="2729973"/>
            <a:ext cx="3544455" cy="49171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C:\Users\user\AppData\Local\Temp\Rar$DIa0.671\WhatsApp Image 2025-11-23 at 6.05.45 PM.jpeg"/>
          <p:cNvPicPr>
            <a:picLocks noChangeAspect="1" noChangeArrowheads="1"/>
          </p:cNvPicPr>
          <p:nvPr/>
        </p:nvPicPr>
        <p:blipFill rotWithShape="1">
          <a:blip r:embed="rId5">
            <a:extLst>
              <a:ext uri="{28A0092B-C50C-407E-A947-70E740481C1C}">
                <a14:useLocalDpi xmlns:a14="http://schemas.microsoft.com/office/drawing/2010/main" val="0"/>
              </a:ext>
            </a:extLst>
          </a:blip>
          <a:srcRect t="27201" b="19014"/>
          <a:stretch/>
        </p:blipFill>
        <p:spPr bwMode="auto">
          <a:xfrm rot="5400000">
            <a:off x="3772282" y="3355425"/>
            <a:ext cx="3441684" cy="35634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19000"/>
            <a:ext cx="1809213" cy="461665"/>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2400" dirty="0"/>
              <a:t>School Event</a:t>
            </a:r>
            <a:endParaRPr lang="en-IN" sz="2400" dirty="0"/>
          </a:p>
        </p:txBody>
      </p:sp>
    </p:spTree>
    <p:extLst>
      <p:ext uri="{BB962C8B-B14F-4D97-AF65-F5344CB8AC3E}">
        <p14:creationId xmlns:p14="http://schemas.microsoft.com/office/powerpoint/2010/main" val="27113287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Rectangle 2"/>
          <p:cNvSpPr/>
          <p:nvPr/>
        </p:nvSpPr>
        <p:spPr>
          <a:xfrm>
            <a:off x="0" y="0"/>
            <a:ext cx="12192000" cy="738664"/>
          </a:xfrm>
          <a:prstGeom prst="rect">
            <a:avLst/>
          </a:prstGeom>
        </p:spPr>
        <p:txBody>
          <a:bodyPr wrap="square">
            <a:spAutoFit/>
          </a:bodyPr>
          <a:lstStyle/>
          <a:p>
            <a:pPr algn="ctr"/>
            <a:r>
              <a:rPr lang="en-US" sz="2400" b="1" dirty="0" smtClean="0">
                <a:solidFill>
                  <a:srgbClr val="FF00FF"/>
                </a:solidFill>
                <a:latin typeface="Comic Sans MS" pitchFamily="66" charset="0"/>
              </a:rPr>
              <a:t>In-House Training for Grade I – V teachers</a:t>
            </a:r>
          </a:p>
          <a:p>
            <a:pPr algn="just"/>
            <a:endParaRPr lang="en-IN" dirty="0">
              <a:solidFill>
                <a:srgbClr val="7030A0"/>
              </a:solidFill>
              <a:latin typeface="Comic Sans MS" pitchFamily="66" charset="0"/>
            </a:endParaRPr>
          </a:p>
        </p:txBody>
      </p:sp>
      <p:sp>
        <p:nvSpPr>
          <p:cNvPr id="7" name="TextBox 6"/>
          <p:cNvSpPr txBox="1"/>
          <p:nvPr/>
        </p:nvSpPr>
        <p:spPr>
          <a:xfrm>
            <a:off x="0" y="19000"/>
            <a:ext cx="1809213" cy="461665"/>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2400" dirty="0"/>
              <a:t>School Event</a:t>
            </a:r>
            <a:endParaRPr lang="en-IN" sz="2400" dirty="0"/>
          </a:p>
        </p:txBody>
      </p:sp>
      <p:pic>
        <p:nvPicPr>
          <p:cNvPr id="2050" name="Picture 2" descr="F:\photo 25-26\DSC_00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736" y="759930"/>
            <a:ext cx="2793369" cy="186224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photo 25-26\DSC_00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6224" y="1021976"/>
            <a:ext cx="5299607" cy="35330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photo 25-26\DSC_000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04299" y="4388711"/>
            <a:ext cx="4251983" cy="283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7419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pic>
        <p:nvPicPr>
          <p:cNvPr id="3074" name="Picture 2" descr="C:\Users\user\AppData\Local\Temp\Rar$DIa0.599\WhatsApp Image 2025-11-23 at 6.05.50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801044" y="-801045"/>
            <a:ext cx="2059827" cy="3661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098" name="Picture 2" descr="C:\Users\user\AppData\Local\Temp\Rar$DIa0.053\WhatsApp Image 2025-11-23 at 6.05.43 PM.jpeg"/>
          <p:cNvPicPr>
            <a:picLocks noChangeAspect="1" noChangeArrowheads="1"/>
          </p:cNvPicPr>
          <p:nvPr/>
        </p:nvPicPr>
        <p:blipFill rotWithShape="1">
          <a:blip r:embed="rId4">
            <a:extLst>
              <a:ext uri="{28A0092B-C50C-407E-A947-70E740481C1C}">
                <a14:useLocalDpi xmlns:a14="http://schemas.microsoft.com/office/drawing/2010/main" val="0"/>
              </a:ext>
            </a:extLst>
          </a:blip>
          <a:srcRect l="18393" t="36435" r="22172" b="27329"/>
          <a:stretch/>
        </p:blipFill>
        <p:spPr bwMode="auto">
          <a:xfrm>
            <a:off x="9697758" y="-25883"/>
            <a:ext cx="919820" cy="21071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0" name="Picture 4" descr="C:\Users\user\AppData\Local\Temp\Rar$DIa0.787\WhatsApp Image 2025-11-23 at 6.05.43 PM (1).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0734" b="39633"/>
          <a:stretch/>
        </p:blipFill>
        <p:spPr bwMode="auto">
          <a:xfrm>
            <a:off x="10623176" y="-2"/>
            <a:ext cx="1568824" cy="2059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2" name="Picture 6" descr="C:\Users\user\AppData\Local\Temp\Rar$DIa0.215\WhatsApp Image 2025-11-23 at 6.05.40 PM.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656418" y="1403409"/>
            <a:ext cx="2349080" cy="36619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4" name="Picture 8" descr="C:\Users\user\AppData\Local\Temp\Rar$DIa0.785\WhatsApp Image 2025-11-23 at 6.05.37 PM.jpe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7125" r="20042" b="22422"/>
          <a:stretch/>
        </p:blipFill>
        <p:spPr bwMode="auto">
          <a:xfrm>
            <a:off x="3661920" y="0"/>
            <a:ext cx="2001900" cy="20598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6" name="Picture 10" descr="C:\Users\user\Downloads\WhatsApp Image 2025-11-22 at 8.36.14 PM.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61920" y="2059824"/>
            <a:ext cx="4020880" cy="23490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8" name="Picture 12" descr="C:\Users\user\Desktop\Captur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82800" y="2120914"/>
            <a:ext cx="4467166" cy="22879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10" name="Picture 14" descr="C:\Users\user\Desktop\Capture.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 y="4408908"/>
            <a:ext cx="3661917" cy="24490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12" name="Picture 16" descr="C:\Users\user\Desktop\Captur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68788" y="4395134"/>
            <a:ext cx="1869163" cy="24490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14" name="Picture 18" descr="C:\Users\user\Desktop\Capture.PNG"/>
          <p:cNvPicPr>
            <a:picLocks noChangeAspect="1" noChangeArrowheads="1"/>
          </p:cNvPicPr>
          <p:nvPr/>
        </p:nvPicPr>
        <p:blipFill rotWithShape="1">
          <a:blip r:embed="rId12">
            <a:extLst>
              <a:ext uri="{28A0092B-C50C-407E-A947-70E740481C1C}">
                <a14:useLocalDpi xmlns:a14="http://schemas.microsoft.com/office/drawing/2010/main" val="0"/>
              </a:ext>
            </a:extLst>
          </a:blip>
          <a:srcRect b="28965"/>
          <a:stretch/>
        </p:blipFill>
        <p:spPr bwMode="auto">
          <a:xfrm>
            <a:off x="3661920" y="4395134"/>
            <a:ext cx="2106868" cy="24628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16" name="Picture 20" descr="C:\Users\user\Desktop\Capture.PNG"/>
          <p:cNvPicPr>
            <a:picLocks noChangeAspect="1" noChangeArrowheads="1"/>
          </p:cNvPicPr>
          <p:nvPr/>
        </p:nvPicPr>
        <p:blipFill rotWithShape="1">
          <a:blip r:embed="rId13">
            <a:extLst>
              <a:ext uri="{28A0092B-C50C-407E-A947-70E740481C1C}">
                <a14:useLocalDpi xmlns:a14="http://schemas.microsoft.com/office/drawing/2010/main" val="0"/>
              </a:ext>
            </a:extLst>
          </a:blip>
          <a:srcRect r="7560"/>
          <a:stretch/>
        </p:blipFill>
        <p:spPr bwMode="auto">
          <a:xfrm>
            <a:off x="7524370" y="4352970"/>
            <a:ext cx="1780996" cy="24912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18" name="Picture 22" descr="C:\Users\user\Desktop\Capture.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05366" y="4272123"/>
            <a:ext cx="1441084" cy="26529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20" name="Picture 24" descr="C:\Users\user\Desktop\Capture.PNG"/>
          <p:cNvPicPr>
            <a:picLocks noChangeAspect="1" noChangeArrowheads="1"/>
          </p:cNvPicPr>
          <p:nvPr/>
        </p:nvPicPr>
        <p:blipFill rotWithShape="1">
          <a:blip r:embed="rId15">
            <a:extLst>
              <a:ext uri="{28A0092B-C50C-407E-A947-70E740481C1C}">
                <a14:useLocalDpi xmlns:a14="http://schemas.microsoft.com/office/drawing/2010/main" val="0"/>
              </a:ext>
            </a:extLst>
          </a:blip>
          <a:srcRect t="18133" b="24103"/>
          <a:stretch/>
        </p:blipFill>
        <p:spPr bwMode="auto">
          <a:xfrm>
            <a:off x="10746450" y="4272123"/>
            <a:ext cx="1445550" cy="25721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22" name="Picture 26" descr="C:\Users\user\Desktop\7297c4f0-abad-421d-a2cd-30207e28ae1c.jpe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663820" y="0"/>
            <a:ext cx="1430570" cy="20765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6" name="Picture 2" descr="F:\photo 25-26\DSC_0024.JPG"/>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26259" b="7120"/>
          <a:stretch/>
        </p:blipFill>
        <p:spPr bwMode="auto">
          <a:xfrm>
            <a:off x="7000974" y="-48280"/>
            <a:ext cx="2827787" cy="22804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47165" y="2076559"/>
            <a:ext cx="7479740" cy="523220"/>
          </a:xfrm>
          <a:prstGeom prst="rect">
            <a:avLst/>
          </a:prstGeom>
          <a:solidFill>
            <a:srgbClr val="66FF66"/>
          </a:solidFill>
        </p:spPr>
        <p:txBody>
          <a:bodyPr wrap="none" lIns="91440" tIns="45720" rIns="91440" bIns="45720">
            <a:spAutoFit/>
          </a:bodyPr>
          <a:lstStyle>
            <a:defPPr>
              <a:defRPr lang="en-US"/>
            </a:defPPr>
            <a:lvl1pPr algn="ctr">
              <a:defRPr sz="5400" b="1" cap="all" spc="0">
                <a:ln w="9000" cmpd="sng">
                  <a:solidFill>
                    <a:schemeClr val="accent4">
                      <a:shade val="50000"/>
                      <a:satMod val="120000"/>
                    </a:schemeClr>
                  </a:solidFill>
                  <a:prstDash val="solid"/>
                </a:ln>
                <a:effectLst>
                  <a:reflection blurRad="12700" stA="28000" endPos="45000" dist="1000" dir="5400000" sy="-100000" algn="bl" rotWithShape="0"/>
                </a:effectLst>
              </a:defRPr>
            </a:lvl1pPr>
          </a:lstStyle>
          <a:p>
            <a:r>
              <a:rPr lang="en-US" sz="2800" dirty="0"/>
              <a:t>A Day Exclusively For Men at TSPS!! </a:t>
            </a:r>
            <a:r>
              <a:rPr lang="en-US" sz="2800" dirty="0" smtClean="0"/>
              <a:t>(Contd.)</a:t>
            </a:r>
            <a:endParaRPr lang="en-IN" sz="2800" dirty="0"/>
          </a:p>
        </p:txBody>
      </p:sp>
    </p:spTree>
    <p:extLst>
      <p:ext uri="{BB962C8B-B14F-4D97-AF65-F5344CB8AC3E}">
        <p14:creationId xmlns:p14="http://schemas.microsoft.com/office/powerpoint/2010/main" val="21474652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Rectangle 2"/>
          <p:cNvSpPr/>
          <p:nvPr/>
        </p:nvSpPr>
        <p:spPr>
          <a:xfrm>
            <a:off x="0" y="0"/>
            <a:ext cx="12192000" cy="2215991"/>
          </a:xfrm>
          <a:prstGeom prst="rect">
            <a:avLst/>
          </a:prstGeom>
        </p:spPr>
        <p:txBody>
          <a:bodyPr wrap="square">
            <a:spAutoFit/>
          </a:bodyPr>
          <a:lstStyle/>
          <a:p>
            <a:pPr algn="ctr"/>
            <a:r>
              <a:rPr lang="en-US" sz="2400" b="1" dirty="0" smtClean="0">
                <a:solidFill>
                  <a:srgbClr val="FF00FF"/>
                </a:solidFill>
                <a:latin typeface="Comic Sans MS" pitchFamily="66" charset="0"/>
              </a:rPr>
              <a:t>SAFAL EXAM </a:t>
            </a:r>
            <a:endParaRPr lang="en-US" sz="2400" b="1" dirty="0" smtClean="0">
              <a:solidFill>
                <a:srgbClr val="FF00FF"/>
              </a:solidFill>
              <a:latin typeface="Comic Sans MS" pitchFamily="66" charset="0"/>
            </a:endParaRPr>
          </a:p>
          <a:p>
            <a:pPr algn="ctr"/>
            <a:endParaRPr lang="en-US" sz="2400" b="1" dirty="0">
              <a:solidFill>
                <a:srgbClr val="FF00FF"/>
              </a:solidFill>
              <a:latin typeface="Comic Sans MS" pitchFamily="66" charset="0"/>
            </a:endParaRPr>
          </a:p>
          <a:p>
            <a:pPr algn="just"/>
            <a:r>
              <a:rPr lang="en-US" dirty="0">
                <a:solidFill>
                  <a:srgbClr val="7030A0"/>
                </a:solidFill>
                <a:latin typeface="Comic Sans MS" pitchFamily="66" charset="0"/>
              </a:rPr>
              <a:t>Structured Assessment for Analyzing Learning (SAFAL), a competency-based assessment as per </a:t>
            </a:r>
            <a:r>
              <a:rPr lang="en-US" dirty="0" smtClean="0">
                <a:solidFill>
                  <a:srgbClr val="7030A0"/>
                </a:solidFill>
                <a:latin typeface="Comic Sans MS" pitchFamily="66" charset="0"/>
              </a:rPr>
              <a:t>there commendation </a:t>
            </a:r>
            <a:r>
              <a:rPr lang="en-US" dirty="0">
                <a:solidFill>
                  <a:srgbClr val="7030A0"/>
                </a:solidFill>
                <a:latin typeface="Comic Sans MS" pitchFamily="66" charset="0"/>
              </a:rPr>
              <a:t>of the National Education Policy (NEP) 2020 at </a:t>
            </a:r>
            <a:r>
              <a:rPr lang="en-US" dirty="0" err="1">
                <a:solidFill>
                  <a:srgbClr val="7030A0"/>
                </a:solidFill>
                <a:latin typeface="Comic Sans MS" pitchFamily="66" charset="0"/>
              </a:rPr>
              <a:t>para</a:t>
            </a:r>
            <a:r>
              <a:rPr lang="en-US" dirty="0">
                <a:solidFill>
                  <a:srgbClr val="7030A0"/>
                </a:solidFill>
                <a:latin typeface="Comic Sans MS" pitchFamily="66" charset="0"/>
              </a:rPr>
              <a:t> 4.40, was launched by CBSE in </a:t>
            </a:r>
            <a:r>
              <a:rPr lang="en-US" dirty="0" smtClean="0">
                <a:solidFill>
                  <a:srgbClr val="7030A0"/>
                </a:solidFill>
                <a:latin typeface="Comic Sans MS" pitchFamily="66" charset="0"/>
              </a:rPr>
              <a:t>its affiliated </a:t>
            </a:r>
            <a:r>
              <a:rPr lang="en-US" dirty="0">
                <a:solidFill>
                  <a:srgbClr val="7030A0"/>
                </a:solidFill>
                <a:latin typeface="Comic Sans MS" pitchFamily="66" charset="0"/>
              </a:rPr>
              <a:t>schools in July, 2021. This computer-based assessment is designed to assess the students </a:t>
            </a:r>
            <a:r>
              <a:rPr lang="en-US" dirty="0" smtClean="0">
                <a:solidFill>
                  <a:srgbClr val="7030A0"/>
                </a:solidFill>
                <a:latin typeface="Comic Sans MS" pitchFamily="66" charset="0"/>
              </a:rPr>
              <a:t>of Grades </a:t>
            </a:r>
            <a:r>
              <a:rPr lang="en-US" dirty="0">
                <a:solidFill>
                  <a:srgbClr val="7030A0"/>
                </a:solidFill>
                <a:latin typeface="Comic Sans MS" pitchFamily="66" charset="0"/>
              </a:rPr>
              <a:t>5, and 8 in key competencies across core curricular domains of Language, Mathematics, </a:t>
            </a:r>
            <a:r>
              <a:rPr lang="en-US" dirty="0" smtClean="0">
                <a:solidFill>
                  <a:srgbClr val="7030A0"/>
                </a:solidFill>
                <a:latin typeface="Comic Sans MS" pitchFamily="66" charset="0"/>
              </a:rPr>
              <a:t>and EVS/Science.</a:t>
            </a:r>
          </a:p>
          <a:p>
            <a:pPr algn="ctr"/>
            <a:r>
              <a:rPr lang="en-US" b="1" dirty="0">
                <a:solidFill>
                  <a:srgbClr val="FF00FF"/>
                </a:solidFill>
                <a:latin typeface="Comic Sans MS" pitchFamily="66" charset="0"/>
              </a:rPr>
              <a:t>SAFAL Exam conducted in between </a:t>
            </a:r>
            <a:r>
              <a:rPr lang="en-US" b="1" dirty="0" smtClean="0">
                <a:solidFill>
                  <a:srgbClr val="FF00FF"/>
                </a:solidFill>
                <a:latin typeface="Comic Sans MS" pitchFamily="66" charset="0"/>
              </a:rPr>
              <a:t>10</a:t>
            </a:r>
            <a:r>
              <a:rPr lang="en-US" b="1" baseline="30000" dirty="0" smtClean="0">
                <a:solidFill>
                  <a:srgbClr val="FF00FF"/>
                </a:solidFill>
                <a:latin typeface="Comic Sans MS" pitchFamily="66" charset="0"/>
              </a:rPr>
              <a:t>th</a:t>
            </a:r>
            <a:r>
              <a:rPr lang="en-US" b="1" dirty="0" smtClean="0">
                <a:solidFill>
                  <a:srgbClr val="FF00FF"/>
                </a:solidFill>
                <a:latin typeface="Comic Sans MS" pitchFamily="66" charset="0"/>
              </a:rPr>
              <a:t>  November </a:t>
            </a:r>
            <a:r>
              <a:rPr lang="en-US" b="1" dirty="0">
                <a:solidFill>
                  <a:srgbClr val="FF00FF"/>
                </a:solidFill>
                <a:latin typeface="Comic Sans MS" pitchFamily="66" charset="0"/>
              </a:rPr>
              <a:t>to </a:t>
            </a:r>
            <a:r>
              <a:rPr lang="en-US" b="1" dirty="0" smtClean="0">
                <a:solidFill>
                  <a:srgbClr val="FF00FF"/>
                </a:solidFill>
                <a:latin typeface="Comic Sans MS" pitchFamily="66" charset="0"/>
              </a:rPr>
              <a:t>2</a:t>
            </a:r>
            <a:r>
              <a:rPr lang="en-US" b="1" baseline="30000" dirty="0" smtClean="0">
                <a:solidFill>
                  <a:srgbClr val="FF00FF"/>
                </a:solidFill>
                <a:latin typeface="Comic Sans MS" pitchFamily="66" charset="0"/>
              </a:rPr>
              <a:t>nd</a:t>
            </a:r>
            <a:r>
              <a:rPr lang="en-US" b="1" dirty="0" smtClean="0">
                <a:solidFill>
                  <a:srgbClr val="FF00FF"/>
                </a:solidFill>
                <a:latin typeface="Comic Sans MS" pitchFamily="66" charset="0"/>
              </a:rPr>
              <a:t>  December 2025</a:t>
            </a:r>
            <a:endParaRPr lang="en-IN" b="1" dirty="0">
              <a:solidFill>
                <a:srgbClr val="FF00FF"/>
              </a:solidFill>
              <a:latin typeface="Comic Sans MS" pitchFamily="66" charset="0"/>
            </a:endParaRPr>
          </a:p>
        </p:txBody>
      </p:sp>
      <p:sp>
        <p:nvSpPr>
          <p:cNvPr id="7" name="TextBox 6"/>
          <p:cNvSpPr txBox="1"/>
          <p:nvPr/>
        </p:nvSpPr>
        <p:spPr>
          <a:xfrm>
            <a:off x="0" y="19000"/>
            <a:ext cx="2079480" cy="523220"/>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2800" dirty="0"/>
              <a:t>School Event</a:t>
            </a:r>
            <a:endParaRPr lang="en-IN" sz="2800" dirty="0"/>
          </a:p>
        </p:txBody>
      </p:sp>
      <p:pic>
        <p:nvPicPr>
          <p:cNvPr id="2" name="Picture 2" descr="C:\Users\user\Downloads\WhatsApp Image 2025-12-01 at 2.49.56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409619"/>
            <a:ext cx="4218641" cy="2162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28" name="Picture 4" descr="C:\Users\user\Downloads\WhatsApp Image 2025-12-01 at 2.49.55 PM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8640" y="2409618"/>
            <a:ext cx="2585571" cy="4448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30" name="Picture 6" descr="C:\Users\user\Downloads\WhatsApp Image 2025-12-01 at 2.49.55 PM.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4572000"/>
            <a:ext cx="4218641"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32" name="Picture 8" descr="C:\Users\user\Downloads\WhatsApp Image 2025-12-01 at 2.49.53 PM (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4212" y="2409619"/>
            <a:ext cx="2756646" cy="4448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1034" name="Picture 10" descr="C:\Users\user\Downloads\WhatsApp Image 2025-12-01 at 2.49.56 PM (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60859" y="2350386"/>
            <a:ext cx="2631139" cy="4507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2962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Rectangle 2"/>
          <p:cNvSpPr/>
          <p:nvPr/>
        </p:nvSpPr>
        <p:spPr>
          <a:xfrm>
            <a:off x="0" y="0"/>
            <a:ext cx="12192000" cy="2492990"/>
          </a:xfrm>
          <a:prstGeom prst="rect">
            <a:avLst/>
          </a:prstGeom>
        </p:spPr>
        <p:txBody>
          <a:bodyPr wrap="square">
            <a:spAutoFit/>
          </a:bodyPr>
          <a:lstStyle/>
          <a:p>
            <a:pPr algn="ctr"/>
            <a:r>
              <a:rPr lang="en-US" sz="2400" b="1" dirty="0" smtClean="0">
                <a:solidFill>
                  <a:srgbClr val="FF00FF"/>
                </a:solidFill>
                <a:latin typeface="Comic Sans MS" pitchFamily="66" charset="0"/>
              </a:rPr>
              <a:t>Book </a:t>
            </a:r>
            <a:r>
              <a:rPr lang="en-US" sz="2400" b="1" dirty="0">
                <a:solidFill>
                  <a:srgbClr val="FF00FF"/>
                </a:solidFill>
                <a:latin typeface="Comic Sans MS" pitchFamily="66" charset="0"/>
              </a:rPr>
              <a:t>Exhibition at </a:t>
            </a:r>
            <a:r>
              <a:rPr lang="en-US" sz="2400" b="1" dirty="0" err="1">
                <a:solidFill>
                  <a:srgbClr val="FF00FF"/>
                </a:solidFill>
                <a:latin typeface="Comic Sans MS" pitchFamily="66" charset="0"/>
              </a:rPr>
              <a:t>Reshimbagh</a:t>
            </a:r>
            <a:r>
              <a:rPr lang="en-US" sz="2400" b="1" dirty="0">
                <a:solidFill>
                  <a:srgbClr val="FF00FF"/>
                </a:solidFill>
                <a:latin typeface="Comic Sans MS" pitchFamily="66" charset="0"/>
              </a:rPr>
              <a:t> </a:t>
            </a:r>
            <a:r>
              <a:rPr lang="en-US" sz="2400" b="1" dirty="0" smtClean="0">
                <a:solidFill>
                  <a:srgbClr val="FF00FF"/>
                </a:solidFill>
                <a:latin typeface="Comic Sans MS" pitchFamily="66" charset="0"/>
              </a:rPr>
              <a:t>Ground</a:t>
            </a:r>
          </a:p>
          <a:p>
            <a:pPr algn="ctr"/>
            <a:endParaRPr lang="en-US" sz="2400" b="1" dirty="0">
              <a:solidFill>
                <a:srgbClr val="FF00FF"/>
              </a:solidFill>
              <a:latin typeface="Comic Sans MS" pitchFamily="66" charset="0"/>
            </a:endParaRPr>
          </a:p>
          <a:p>
            <a:pPr algn="just"/>
            <a:r>
              <a:rPr lang="en-US" dirty="0" smtClean="0">
                <a:solidFill>
                  <a:srgbClr val="7030A0"/>
                </a:solidFill>
                <a:latin typeface="Comic Sans MS" pitchFamily="66" charset="0"/>
              </a:rPr>
              <a:t>The </a:t>
            </a:r>
            <a:r>
              <a:rPr lang="en-US" dirty="0">
                <a:solidFill>
                  <a:srgbClr val="7030A0"/>
                </a:solidFill>
                <a:latin typeface="Comic Sans MS" pitchFamily="66" charset="0"/>
              </a:rPr>
              <a:t>South Public School's visit to the Book Exhibition at </a:t>
            </a:r>
            <a:r>
              <a:rPr lang="en-US" dirty="0" err="1">
                <a:solidFill>
                  <a:srgbClr val="7030A0"/>
                </a:solidFill>
                <a:latin typeface="Comic Sans MS" pitchFamily="66" charset="0"/>
              </a:rPr>
              <a:t>Reshimbagh</a:t>
            </a:r>
            <a:r>
              <a:rPr lang="en-US" dirty="0">
                <a:solidFill>
                  <a:srgbClr val="7030A0"/>
                </a:solidFill>
                <a:latin typeface="Comic Sans MS" pitchFamily="66" charset="0"/>
              </a:rPr>
              <a:t> Ground was a huge success! Students from 7th and 8th std. explored the diverse range of books on display, spanning fiction, non-fiction, academics, general knowledge, novels, competitive exams, literature, biographies, and more</a:t>
            </a:r>
            <a:r>
              <a:rPr lang="en-US" dirty="0" smtClean="0">
                <a:solidFill>
                  <a:srgbClr val="7030A0"/>
                </a:solidFill>
                <a:latin typeface="Comic Sans MS" pitchFamily="66" charset="0"/>
              </a:rPr>
              <a:t>. The </a:t>
            </a:r>
            <a:r>
              <a:rPr lang="en-US" dirty="0">
                <a:solidFill>
                  <a:srgbClr val="7030A0"/>
                </a:solidFill>
                <a:latin typeface="Comic Sans MS" pitchFamily="66" charset="0"/>
              </a:rPr>
              <a:t>exhibition offered something for everyone, sparking curiosity and fostering a love for reading among the young minds. Hundreds of stalls showcased a vast array of books. Special discounts were available, and students got to meet authors from local to national levels. Wooden decorative items added to the cultural vibe, making the visit a memorable one.</a:t>
            </a:r>
            <a:endParaRPr lang="en-IN" dirty="0">
              <a:solidFill>
                <a:srgbClr val="7030A0"/>
              </a:solidFill>
              <a:latin typeface="Comic Sans MS" pitchFamily="66" charset="0"/>
            </a:endParaRPr>
          </a:p>
        </p:txBody>
      </p:sp>
      <p:sp>
        <p:nvSpPr>
          <p:cNvPr id="7" name="TextBox 6"/>
          <p:cNvSpPr txBox="1"/>
          <p:nvPr/>
        </p:nvSpPr>
        <p:spPr>
          <a:xfrm>
            <a:off x="0" y="19000"/>
            <a:ext cx="2079480" cy="523220"/>
          </a:xfrm>
          <a:prstGeom prst="rect">
            <a:avLst/>
          </a:prstGeom>
          <a:noFill/>
        </p:spPr>
        <p:txBody>
          <a:bodyPr wrap="none" rtlCol="0">
            <a:spAutoFit/>
            <a:scene3d>
              <a:camera prst="perspectiveContrastingRightFacing"/>
              <a:lightRig rig="threePt" dir="t"/>
            </a:scene3d>
          </a:bodyPr>
          <a:lstStyle>
            <a:defPPr>
              <a:defRPr lang="en-US"/>
            </a:defPPr>
            <a:lvl1pPr>
              <a:defRPr sz="5400" b="1">
                <a:solidFill>
                  <a:srgbClr val="FF00FF"/>
                </a:solidFill>
              </a:defRPr>
            </a:lvl1pPr>
          </a:lstStyle>
          <a:p>
            <a:r>
              <a:rPr lang="en-US" sz="2800" dirty="0"/>
              <a:t>School Event</a:t>
            </a:r>
            <a:endParaRPr lang="en-IN" sz="2800" dirty="0"/>
          </a:p>
        </p:txBody>
      </p:sp>
      <p:pic>
        <p:nvPicPr>
          <p:cNvPr id="2050" name="Picture 2" descr="C:\Users\user\Downloads\WhatsApp Image 2025-11-26 at 8.17.42 PM (2).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548657"/>
            <a:ext cx="2428849" cy="1821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descr="C:\Users\user\Downloads\WhatsApp Image 2025-11-26 at 8.17.42 PM (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28850" y="2548657"/>
            <a:ext cx="2370514" cy="1821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4" name="Picture 6" descr="C:\Users\user\Downloads\WhatsApp Image 2025-11-26 at 8.17.41 PM.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9365" y="4370294"/>
            <a:ext cx="4192819" cy="25423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6" name="Picture 8" descr="C:\Users\user\Downloads\WhatsApp Image 2025-11-26 at 8.17.40 PM (1).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2183" y="4246550"/>
            <a:ext cx="3199817" cy="2666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8" name="Picture 10" descr="C:\Users\user\Downloads\WhatsApp Image 2025-11-26 at 8.17.40 PM.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4345817"/>
            <a:ext cx="2399681" cy="2566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62" name="Picture 14" descr="C:\Users\user\Downloads\WhatsApp Image 2025-11-26 at 8.19.20 PM.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99365" y="2492989"/>
            <a:ext cx="4192818" cy="18528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64" name="Picture 16" descr="C:\Users\user\Downloads\WhatsApp Image 2025-11-26 at 8.17.39 PM.jpe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92183" y="2492990"/>
            <a:ext cx="3199817" cy="18528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6" name="Picture 2" descr="C:\Users\user\Downloads\WhatsApp Image 2025-11-26 at 3.30.54 PM.jpe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28849" y="4246550"/>
            <a:ext cx="2370515" cy="2611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2429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2000" b="-92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grpSp>
        <p:nvGrpSpPr>
          <p:cNvPr id="6" name="Group 5"/>
          <p:cNvGrpSpPr/>
          <p:nvPr/>
        </p:nvGrpSpPr>
        <p:grpSpPr>
          <a:xfrm>
            <a:off x="9681884" y="363070"/>
            <a:ext cx="2702858" cy="2151530"/>
            <a:chOff x="8622685" y="-1"/>
            <a:chExt cx="3693458" cy="2474259"/>
          </a:xfrm>
        </p:grpSpPr>
        <p:pic>
          <p:nvPicPr>
            <p:cNvPr id="1026" name="Picture 2" descr="C:\Users\user\Desktop\589fc2cf2f829b1b2e241b1190b11e42.jpg"/>
            <p:cNvPicPr>
              <a:picLocks noChangeAspect="1" noChangeArrowheads="1"/>
            </p:cNvPicPr>
            <p:nvPr/>
          </p:nvPicPr>
          <p:blipFill rotWithShape="1">
            <a:blip r:embed="rId4">
              <a:clrChange>
                <a:clrFrom>
                  <a:srgbClr val="CDCCCA"/>
                </a:clrFrom>
                <a:clrTo>
                  <a:srgbClr val="CDCCCA">
                    <a:alpha val="0"/>
                  </a:srgbClr>
                </a:clrTo>
              </a:clrChange>
              <a:extLst>
                <a:ext uri="{28A0092B-C50C-407E-A947-70E740481C1C}">
                  <a14:useLocalDpi xmlns:a14="http://schemas.microsoft.com/office/drawing/2010/main" val="0"/>
                </a:ext>
              </a:extLst>
            </a:blip>
            <a:srcRect l="10795" t="3462" r="10177" b="2421"/>
            <a:stretch/>
          </p:blipFill>
          <p:spPr bwMode="auto">
            <a:xfrm>
              <a:off x="8622685" y="-1"/>
              <a:ext cx="3693458" cy="24742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819716" y="640242"/>
              <a:ext cx="1099296" cy="779946"/>
            </a:xfrm>
            <a:prstGeom prst="rect">
              <a:avLst/>
            </a:prstGeom>
            <a:noFill/>
          </p:spPr>
          <p:txBody>
            <a:bodyPr wrap="square" rtlCol="0">
              <a:spAutoFit/>
            </a:bodyPr>
            <a:lstStyle/>
            <a:p>
              <a:pPr algn="ctr"/>
              <a:r>
                <a:rPr lang="en-US" sz="2000" dirty="0" smtClean="0">
                  <a:latin typeface="Britannic Bold" pitchFamily="34" charset="0"/>
                </a:rPr>
                <a:t>Art</a:t>
              </a:r>
            </a:p>
            <a:p>
              <a:pPr algn="ctr"/>
              <a:r>
                <a:rPr lang="en-US" sz="2000" dirty="0" smtClean="0">
                  <a:latin typeface="Britannic Bold" pitchFamily="34" charset="0"/>
                </a:rPr>
                <a:t>Mart</a:t>
              </a:r>
              <a:endParaRPr lang="en-IN" sz="2000" dirty="0">
                <a:latin typeface="Britannic Bold" pitchFamily="34" charset="0"/>
              </a:endParaRPr>
            </a:p>
          </p:txBody>
        </p:sp>
      </p:grpSp>
    </p:spTree>
    <p:extLst>
      <p:ext uri="{BB962C8B-B14F-4D97-AF65-F5344CB8AC3E}">
        <p14:creationId xmlns:p14="http://schemas.microsoft.com/office/powerpoint/2010/main" val="24018766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2" name="Rectangle 1"/>
          <p:cNvSpPr/>
          <p:nvPr/>
        </p:nvSpPr>
        <p:spPr>
          <a:xfrm>
            <a:off x="3966882" y="22429"/>
            <a:ext cx="8225119" cy="3631763"/>
          </a:xfrm>
          <a:prstGeom prst="rect">
            <a:avLst/>
          </a:prstGeom>
          <a:noFill/>
        </p:spPr>
        <p:txBody>
          <a:bodyPr wrap="square" lIns="91440" tIns="45720" rIns="91440" bIns="45720">
            <a:spAutoFit/>
            <a:scene3d>
              <a:camera prst="perspectiveContrastingLeftFacing"/>
              <a:lightRig rig="threePt" dir="t"/>
            </a:scene3d>
          </a:bodyPr>
          <a:lstStyle/>
          <a:p>
            <a:pPr algn="ctr"/>
            <a:r>
              <a:rPr lang="en-US" sz="11500" b="1" cap="all" spc="0" dirty="0" smtClean="0">
                <a:ln w="9000" cmpd="sng">
                  <a:solidFill>
                    <a:schemeClr val="accent4">
                      <a:shade val="50000"/>
                      <a:satMod val="120000"/>
                    </a:schemeClr>
                  </a:solidFill>
                  <a:prstDash val="solid"/>
                </a:ln>
                <a:solidFill>
                  <a:srgbClr val="FFCC99"/>
                </a:solidFill>
                <a:effectLst>
                  <a:reflection blurRad="12700" stA="28000" endPos="45000" dist="1000" dir="5400000" sy="-100000" algn="bl" rotWithShape="0"/>
                </a:effectLst>
                <a:latin typeface="Segoe UI Black" pitchFamily="34" charset="0"/>
                <a:ea typeface="Segoe UI Black" pitchFamily="34" charset="0"/>
                <a:cs typeface="MV Boli" pitchFamily="2" charset="0"/>
              </a:rPr>
              <a:t>Literary</a:t>
            </a:r>
          </a:p>
          <a:p>
            <a:pPr algn="ctr"/>
            <a:r>
              <a:rPr lang="en-US" sz="11500" b="1" cap="all" spc="0" dirty="0" smtClean="0">
                <a:ln w="9000" cmpd="sng">
                  <a:solidFill>
                    <a:schemeClr val="accent4">
                      <a:shade val="50000"/>
                      <a:satMod val="120000"/>
                    </a:schemeClr>
                  </a:solidFill>
                  <a:prstDash val="solid"/>
                </a:ln>
                <a:solidFill>
                  <a:srgbClr val="FFCC99"/>
                </a:solidFill>
                <a:effectLst>
                  <a:reflection blurRad="12700" stA="28000" endPos="45000" dist="1000" dir="5400000" sy="-100000" algn="bl" rotWithShape="0"/>
                </a:effectLst>
                <a:latin typeface="Segoe UI Black" pitchFamily="34" charset="0"/>
                <a:ea typeface="Segoe UI Black" pitchFamily="34" charset="0"/>
                <a:cs typeface="MV Boli" pitchFamily="2" charset="0"/>
              </a:rPr>
              <a:t> corner</a:t>
            </a:r>
            <a:endParaRPr lang="en-US" sz="11500" b="1" cap="all" spc="0" dirty="0">
              <a:ln w="9000" cmpd="sng">
                <a:solidFill>
                  <a:schemeClr val="accent4">
                    <a:shade val="50000"/>
                    <a:satMod val="120000"/>
                  </a:schemeClr>
                </a:solidFill>
                <a:prstDash val="solid"/>
              </a:ln>
              <a:solidFill>
                <a:srgbClr val="FFCC99"/>
              </a:solidFill>
              <a:effectLst>
                <a:reflection blurRad="12700" stA="28000" endPos="45000" dist="1000" dir="5400000" sy="-100000" algn="bl" rotWithShape="0"/>
              </a:effectLst>
              <a:latin typeface="Segoe UI Black" pitchFamily="34" charset="0"/>
              <a:ea typeface="Segoe UI Black" pitchFamily="34" charset="0"/>
              <a:cs typeface="MV Boli" pitchFamily="2" charset="0"/>
            </a:endParaRPr>
          </a:p>
        </p:txBody>
      </p:sp>
    </p:spTree>
    <p:extLst>
      <p:ext uri="{BB962C8B-B14F-4D97-AF65-F5344CB8AC3E}">
        <p14:creationId xmlns:p14="http://schemas.microsoft.com/office/powerpoint/2010/main" val="12070222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7000" b="-67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grpSp>
        <p:nvGrpSpPr>
          <p:cNvPr id="5" name="Group 4"/>
          <p:cNvGrpSpPr/>
          <p:nvPr/>
        </p:nvGrpSpPr>
        <p:grpSpPr>
          <a:xfrm>
            <a:off x="10551177" y="93716"/>
            <a:ext cx="1569384" cy="1230770"/>
            <a:chOff x="10048875" y="4987"/>
            <a:chExt cx="2143125" cy="1762229"/>
          </a:xfrm>
        </p:grpSpPr>
        <p:pic>
          <p:nvPicPr>
            <p:cNvPr id="1028" name="Picture 4" descr="C:\Users\user\Desktop\download (2).jpeg"/>
            <p:cNvPicPr>
              <a:picLocks noChangeAspect="1" noChangeArrowheads="1"/>
            </p:cNvPicPr>
            <p:nvPr/>
          </p:nvPicPr>
          <p:blipFill rotWithShape="1">
            <a:blip r:embed="rId3">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t="17773"/>
            <a:stretch/>
          </p:blipFill>
          <p:spPr bwMode="auto">
            <a:xfrm>
              <a:off x="10048875" y="4987"/>
              <a:ext cx="2143125" cy="17622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451023" y="1120885"/>
              <a:ext cx="1338828" cy="646331"/>
            </a:xfrm>
            <a:prstGeom prst="rect">
              <a:avLst/>
            </a:prstGeom>
            <a:noFill/>
          </p:spPr>
          <p:txBody>
            <a:bodyPr wrap="none" rtlCol="0">
              <a:spAutoFit/>
            </a:bodyPr>
            <a:lstStyle/>
            <a:p>
              <a:r>
                <a:rPr lang="en-US" sz="3600" b="1" dirty="0" smtClean="0">
                  <a:latin typeface="Brush Script MT" pitchFamily="66" charset="0"/>
                </a:rPr>
                <a:t>English</a:t>
              </a:r>
              <a:endParaRPr lang="en-IN" sz="3600" b="1" dirty="0">
                <a:latin typeface="Brush Script MT" pitchFamily="66" charset="0"/>
              </a:endParaRPr>
            </a:p>
          </p:txBody>
        </p:sp>
      </p:grpSp>
      <p:sp>
        <p:nvSpPr>
          <p:cNvPr id="6" name="TextBox 5"/>
          <p:cNvSpPr txBox="1"/>
          <p:nvPr/>
        </p:nvSpPr>
        <p:spPr>
          <a:xfrm>
            <a:off x="174813" y="242047"/>
            <a:ext cx="4195482" cy="5909310"/>
          </a:xfrm>
          <a:prstGeom prst="rect">
            <a:avLst/>
          </a:prstGeom>
          <a:noFill/>
        </p:spPr>
        <p:txBody>
          <a:bodyPr wrap="square" rtlCol="0">
            <a:spAutoFit/>
          </a:bodyPr>
          <a:lstStyle/>
          <a:p>
            <a:pPr algn="ctr"/>
            <a:r>
              <a:rPr lang="en-US" b="1" dirty="0" smtClean="0">
                <a:solidFill>
                  <a:srgbClr val="FF0000"/>
                </a:solidFill>
              </a:rPr>
              <a:t>Ma'am</a:t>
            </a:r>
          </a:p>
          <a:p>
            <a:endParaRPr lang="en-US" dirty="0" smtClean="0">
              <a:latin typeface="Berlin Sans FB" pitchFamily="34" charset="0"/>
            </a:endParaRPr>
          </a:p>
          <a:p>
            <a:r>
              <a:rPr lang="en-US" dirty="0" smtClean="0">
                <a:latin typeface="Berlin Sans FB" pitchFamily="34" charset="0"/>
              </a:rPr>
              <a:t>Ma'am</a:t>
            </a:r>
            <a:r>
              <a:rPr lang="en-US" dirty="0">
                <a:latin typeface="Berlin Sans FB" pitchFamily="34" charset="0"/>
              </a:rPr>
              <a:t>, you are my everyday hero</a:t>
            </a:r>
            <a:r>
              <a:rPr lang="en-US" dirty="0" smtClean="0">
                <a:latin typeface="Berlin Sans FB" pitchFamily="34" charset="0"/>
              </a:rPr>
              <a:t>.</a:t>
            </a:r>
          </a:p>
          <a:p>
            <a:r>
              <a:rPr lang="en-US" dirty="0" smtClean="0">
                <a:latin typeface="Berlin Sans FB" pitchFamily="34" charset="0"/>
              </a:rPr>
              <a:t>I </a:t>
            </a:r>
            <a:r>
              <a:rPr lang="en-US" dirty="0">
                <a:latin typeface="Berlin Sans FB" pitchFamily="34" charset="0"/>
              </a:rPr>
              <a:t>love you for all the ways you care</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help me even when I fall down</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are always kind and fair</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fix my lunch, you tie my shoes</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teach me right from wrong</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cheer me and when I feel small</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help me grow up strong</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make me laugh when I feel sad</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wipe away my tears</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hold me close and help me feel safe</a:t>
            </a:r>
            <a:r>
              <a:rPr lang="en-US" dirty="0" smtClean="0">
                <a:latin typeface="Berlin Sans FB" pitchFamily="34" charset="0"/>
              </a:rPr>
              <a:t>,</a:t>
            </a:r>
          </a:p>
          <a:p>
            <a:r>
              <a:rPr lang="en-US" dirty="0" smtClean="0">
                <a:latin typeface="Berlin Sans FB" pitchFamily="34" charset="0"/>
              </a:rPr>
              <a:t>Through </a:t>
            </a:r>
            <a:r>
              <a:rPr lang="en-US" dirty="0">
                <a:latin typeface="Berlin Sans FB" pitchFamily="34" charset="0"/>
              </a:rPr>
              <a:t>all the years</a:t>
            </a:r>
            <a:r>
              <a:rPr lang="en-US" dirty="0" smtClean="0">
                <a:latin typeface="Berlin Sans FB" pitchFamily="34" charset="0"/>
              </a:rPr>
              <a:t>.</a:t>
            </a:r>
          </a:p>
          <a:p>
            <a:r>
              <a:rPr lang="en-US" dirty="0" smtClean="0">
                <a:latin typeface="Berlin Sans FB" pitchFamily="34" charset="0"/>
              </a:rPr>
              <a:t>So </a:t>
            </a:r>
            <a:r>
              <a:rPr lang="en-US" dirty="0">
                <a:latin typeface="Berlin Sans FB" pitchFamily="34" charset="0"/>
              </a:rPr>
              <a:t>here's a hug and here's a kiss</a:t>
            </a:r>
            <a:r>
              <a:rPr lang="en-US" dirty="0" smtClean="0">
                <a:latin typeface="Berlin Sans FB" pitchFamily="34" charset="0"/>
              </a:rPr>
              <a:t>,</a:t>
            </a:r>
          </a:p>
          <a:p>
            <a:r>
              <a:rPr lang="en-US" dirty="0" smtClean="0">
                <a:latin typeface="Berlin Sans FB" pitchFamily="34" charset="0"/>
              </a:rPr>
              <a:t>And </a:t>
            </a:r>
            <a:r>
              <a:rPr lang="en-US" dirty="0">
                <a:latin typeface="Berlin Sans FB" pitchFamily="34" charset="0"/>
              </a:rPr>
              <a:t>words I want to say</a:t>
            </a:r>
            <a:r>
              <a:rPr lang="en-US" dirty="0" smtClean="0">
                <a:latin typeface="Berlin Sans FB" pitchFamily="34" charset="0"/>
              </a:rPr>
              <a:t>,</a:t>
            </a:r>
          </a:p>
          <a:p>
            <a:r>
              <a:rPr lang="en-US" dirty="0" smtClean="0">
                <a:latin typeface="Berlin Sans FB" pitchFamily="34" charset="0"/>
              </a:rPr>
              <a:t>Thank </a:t>
            </a:r>
            <a:r>
              <a:rPr lang="en-US" dirty="0">
                <a:latin typeface="Berlin Sans FB" pitchFamily="34" charset="0"/>
              </a:rPr>
              <a:t>you so much Ma'am for being you</a:t>
            </a:r>
            <a:r>
              <a:rPr lang="en-US" dirty="0" smtClean="0">
                <a:latin typeface="Berlin Sans FB" pitchFamily="34" charset="0"/>
              </a:rPr>
              <a:t>,</a:t>
            </a:r>
          </a:p>
          <a:p>
            <a:r>
              <a:rPr lang="en-US" dirty="0" smtClean="0">
                <a:latin typeface="Berlin Sans FB" pitchFamily="34" charset="0"/>
              </a:rPr>
              <a:t>I </a:t>
            </a:r>
            <a:r>
              <a:rPr lang="en-US" dirty="0">
                <a:latin typeface="Berlin Sans FB" pitchFamily="34" charset="0"/>
              </a:rPr>
              <a:t>love you </a:t>
            </a:r>
            <a:r>
              <a:rPr lang="en-US" dirty="0" smtClean="0">
                <a:latin typeface="Berlin Sans FB" pitchFamily="34" charset="0"/>
              </a:rPr>
              <a:t>Ma'am</a:t>
            </a:r>
          </a:p>
          <a:p>
            <a:endParaRPr lang="en-US" dirty="0" smtClean="0">
              <a:latin typeface="Berlin Sans FB" pitchFamily="34" charset="0"/>
            </a:endParaRPr>
          </a:p>
          <a:p>
            <a:r>
              <a:rPr lang="en-US" dirty="0" err="1" smtClean="0">
                <a:latin typeface="Berlin Sans FB" pitchFamily="34" charset="0"/>
              </a:rPr>
              <a:t>Gururaj</a:t>
            </a:r>
            <a:r>
              <a:rPr lang="en-US" dirty="0" smtClean="0">
                <a:latin typeface="Berlin Sans FB" pitchFamily="34" charset="0"/>
              </a:rPr>
              <a:t> Singh</a:t>
            </a:r>
          </a:p>
          <a:p>
            <a:r>
              <a:rPr lang="en-US" dirty="0" smtClean="0">
                <a:latin typeface="Berlin Sans FB" pitchFamily="34" charset="0"/>
              </a:rPr>
              <a:t>Class </a:t>
            </a:r>
            <a:r>
              <a:rPr lang="en-US" dirty="0">
                <a:latin typeface="Berlin Sans FB" pitchFamily="34" charset="0"/>
              </a:rPr>
              <a:t>7B</a:t>
            </a:r>
            <a:endParaRPr lang="en-IN" dirty="0">
              <a:latin typeface="Berlin Sans FB" pitchFamily="34" charset="0"/>
            </a:endParaRPr>
          </a:p>
        </p:txBody>
      </p:sp>
      <p:sp>
        <p:nvSpPr>
          <p:cNvPr id="2" name="TextBox 1"/>
          <p:cNvSpPr txBox="1"/>
          <p:nvPr/>
        </p:nvSpPr>
        <p:spPr>
          <a:xfrm>
            <a:off x="4995583" y="510988"/>
            <a:ext cx="4988858" cy="5632311"/>
          </a:xfrm>
          <a:prstGeom prst="rect">
            <a:avLst/>
          </a:prstGeom>
          <a:noFill/>
        </p:spPr>
        <p:txBody>
          <a:bodyPr wrap="square" rtlCol="0">
            <a:spAutoFit/>
          </a:bodyPr>
          <a:lstStyle/>
          <a:p>
            <a:pPr algn="ctr"/>
            <a:r>
              <a:rPr lang="en-US" dirty="0" err="1">
                <a:solidFill>
                  <a:srgbClr val="FF0000"/>
                </a:solidFill>
                <a:latin typeface="Berlin Sans FB" pitchFamily="34" charset="0"/>
              </a:rPr>
              <a:t>Rakhi</a:t>
            </a:r>
            <a:r>
              <a:rPr lang="en-US" dirty="0">
                <a:solidFill>
                  <a:srgbClr val="FF0000"/>
                </a:solidFill>
                <a:latin typeface="Berlin Sans FB" pitchFamily="34" charset="0"/>
              </a:rPr>
              <a:t> in the Digital Age </a:t>
            </a:r>
          </a:p>
          <a:p>
            <a:endParaRPr lang="en-US" dirty="0" smtClean="0">
              <a:latin typeface="Berlin Sans FB" pitchFamily="34" charset="0"/>
            </a:endParaRPr>
          </a:p>
          <a:p>
            <a:r>
              <a:rPr lang="en-US" dirty="0" err="1" smtClean="0">
                <a:latin typeface="Berlin Sans FB" pitchFamily="34" charset="0"/>
              </a:rPr>
              <a:t>Raksha</a:t>
            </a:r>
            <a:r>
              <a:rPr lang="en-US" dirty="0" smtClean="0">
                <a:latin typeface="Berlin Sans FB" pitchFamily="34" charset="0"/>
              </a:rPr>
              <a:t> </a:t>
            </a:r>
            <a:r>
              <a:rPr lang="en-US" dirty="0" err="1">
                <a:latin typeface="Berlin Sans FB" pitchFamily="34" charset="0"/>
              </a:rPr>
              <a:t>Bandhan</a:t>
            </a:r>
            <a:r>
              <a:rPr lang="en-US" dirty="0">
                <a:latin typeface="Berlin Sans FB" pitchFamily="34" charset="0"/>
              </a:rPr>
              <a:t> is always been special to me. I remember making </a:t>
            </a:r>
            <a:r>
              <a:rPr lang="en-US" dirty="0" err="1">
                <a:latin typeface="Berlin Sans FB" pitchFamily="34" charset="0"/>
              </a:rPr>
              <a:t>Rakhis</a:t>
            </a:r>
            <a:r>
              <a:rPr lang="en-US" dirty="0">
                <a:latin typeface="Berlin Sans FB" pitchFamily="34" charset="0"/>
              </a:rPr>
              <a:t> with wool, beads and glitter, messy but full of love. My brother would laugh with the chaos but his smile when I tied it said everything. Now things are changing, some sisters send </a:t>
            </a:r>
            <a:r>
              <a:rPr lang="en-US" dirty="0" err="1">
                <a:latin typeface="Berlin Sans FB" pitchFamily="34" charset="0"/>
              </a:rPr>
              <a:t>Rakhis</a:t>
            </a:r>
            <a:r>
              <a:rPr lang="en-US" dirty="0">
                <a:latin typeface="Berlin Sans FB" pitchFamily="34" charset="0"/>
              </a:rPr>
              <a:t> online. </a:t>
            </a:r>
            <a:endParaRPr lang="en-US" dirty="0" smtClean="0">
              <a:latin typeface="Berlin Sans FB" pitchFamily="34" charset="0"/>
            </a:endParaRPr>
          </a:p>
          <a:p>
            <a:endParaRPr lang="en-US" dirty="0">
              <a:latin typeface="Berlin Sans FB" pitchFamily="34" charset="0"/>
            </a:endParaRPr>
          </a:p>
          <a:p>
            <a:r>
              <a:rPr lang="en-US" dirty="0" smtClean="0">
                <a:latin typeface="Berlin Sans FB" pitchFamily="34" charset="0"/>
              </a:rPr>
              <a:t>Some </a:t>
            </a:r>
            <a:r>
              <a:rPr lang="en-US" dirty="0">
                <a:latin typeface="Berlin Sans FB" pitchFamily="34" charset="0"/>
              </a:rPr>
              <a:t>of them through video calls. Gifts are digital and hugs come with </a:t>
            </a:r>
            <a:r>
              <a:rPr lang="en-US" dirty="0" err="1">
                <a:latin typeface="Berlin Sans FB" pitchFamily="34" charset="0"/>
              </a:rPr>
              <a:t>emojis</a:t>
            </a:r>
            <a:r>
              <a:rPr lang="en-US" dirty="0">
                <a:latin typeface="Berlin Sans FB" pitchFamily="34" charset="0"/>
              </a:rPr>
              <a:t> but even in this new world love stays the same. Whether we are sitting next to each other or waving through a screen that one simple thread always still  says- I'll always be there for you because real bonds don't need Wi-Fi</a:t>
            </a:r>
            <a:r>
              <a:rPr lang="en-US" dirty="0" smtClean="0">
                <a:latin typeface="Berlin Sans FB" pitchFamily="34" charset="0"/>
              </a:rPr>
              <a:t>.</a:t>
            </a:r>
          </a:p>
          <a:p>
            <a:endParaRPr lang="en-US" dirty="0">
              <a:latin typeface="Berlin Sans FB" pitchFamily="34" charset="0"/>
            </a:endParaRPr>
          </a:p>
          <a:p>
            <a:r>
              <a:rPr lang="en-US" dirty="0" err="1" smtClean="0">
                <a:latin typeface="Berlin Sans FB" pitchFamily="34" charset="0"/>
              </a:rPr>
              <a:t>Shruti</a:t>
            </a:r>
            <a:r>
              <a:rPr lang="en-US" dirty="0" smtClean="0">
                <a:latin typeface="Berlin Sans FB" pitchFamily="34" charset="0"/>
              </a:rPr>
              <a:t> </a:t>
            </a:r>
            <a:r>
              <a:rPr lang="en-US" dirty="0" err="1" smtClean="0">
                <a:latin typeface="Berlin Sans FB" pitchFamily="34" charset="0"/>
              </a:rPr>
              <a:t>Rahangdale</a:t>
            </a:r>
            <a:endParaRPr lang="en-US" dirty="0" smtClean="0">
              <a:latin typeface="Berlin Sans FB" pitchFamily="34" charset="0"/>
            </a:endParaRPr>
          </a:p>
          <a:p>
            <a:endParaRPr lang="en-US" dirty="0">
              <a:latin typeface="Berlin Sans FB" pitchFamily="34" charset="0"/>
            </a:endParaRPr>
          </a:p>
          <a:p>
            <a:r>
              <a:rPr lang="en-US" dirty="0" smtClean="0">
                <a:latin typeface="Berlin Sans FB" pitchFamily="34" charset="0"/>
              </a:rPr>
              <a:t>VIII </a:t>
            </a:r>
            <a:r>
              <a:rPr lang="en-US" dirty="0">
                <a:latin typeface="Berlin Sans FB" pitchFamily="34" charset="0"/>
              </a:rPr>
              <a:t>W</a:t>
            </a:r>
            <a:endParaRPr lang="en-IN" dirty="0">
              <a:latin typeface="Berlin Sans FB" pitchFamily="34" charset="0"/>
            </a:endParaRPr>
          </a:p>
        </p:txBody>
      </p:sp>
    </p:spTree>
    <p:extLst>
      <p:ext uri="{BB962C8B-B14F-4D97-AF65-F5344CB8AC3E}">
        <p14:creationId xmlns:p14="http://schemas.microsoft.com/office/powerpoint/2010/main" val="10971667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8000"/>
            <a:lum/>
          </a:blip>
          <a:srcRect/>
          <a:stretch>
            <a:fillRect t="-67000" b="-67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grpSp>
        <p:nvGrpSpPr>
          <p:cNvPr id="5" name="Group 4"/>
          <p:cNvGrpSpPr/>
          <p:nvPr/>
        </p:nvGrpSpPr>
        <p:grpSpPr>
          <a:xfrm>
            <a:off x="10551177" y="93716"/>
            <a:ext cx="1569384" cy="1230770"/>
            <a:chOff x="10048875" y="4987"/>
            <a:chExt cx="2143125" cy="1762229"/>
          </a:xfrm>
        </p:grpSpPr>
        <p:pic>
          <p:nvPicPr>
            <p:cNvPr id="1028" name="Picture 4" descr="C:\Users\user\Desktop\download (2).jpeg"/>
            <p:cNvPicPr>
              <a:picLocks noChangeAspect="1" noChangeArrowheads="1"/>
            </p:cNvPicPr>
            <p:nvPr/>
          </p:nvPicPr>
          <p:blipFill rotWithShape="1">
            <a:blip r:embed="rId4">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t="17773"/>
            <a:stretch/>
          </p:blipFill>
          <p:spPr bwMode="auto">
            <a:xfrm>
              <a:off x="10048875" y="4987"/>
              <a:ext cx="2143125" cy="17622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451023" y="1120885"/>
              <a:ext cx="1338828" cy="646331"/>
            </a:xfrm>
            <a:prstGeom prst="rect">
              <a:avLst/>
            </a:prstGeom>
            <a:noFill/>
          </p:spPr>
          <p:txBody>
            <a:bodyPr wrap="none" rtlCol="0">
              <a:spAutoFit/>
            </a:bodyPr>
            <a:lstStyle/>
            <a:p>
              <a:r>
                <a:rPr lang="en-US" sz="3600" b="1" dirty="0" smtClean="0">
                  <a:latin typeface="Brush Script MT" pitchFamily="66" charset="0"/>
                </a:rPr>
                <a:t>English</a:t>
              </a:r>
              <a:endParaRPr lang="en-IN" sz="3600" b="1" dirty="0">
                <a:latin typeface="Brush Script MT" pitchFamily="66" charset="0"/>
              </a:endParaRPr>
            </a:p>
          </p:txBody>
        </p:sp>
      </p:grpSp>
      <p:sp>
        <p:nvSpPr>
          <p:cNvPr id="6" name="TextBox 5"/>
          <p:cNvSpPr txBox="1"/>
          <p:nvPr/>
        </p:nvSpPr>
        <p:spPr>
          <a:xfrm>
            <a:off x="174813" y="242047"/>
            <a:ext cx="4820770" cy="6186309"/>
          </a:xfrm>
          <a:prstGeom prst="rect">
            <a:avLst/>
          </a:prstGeom>
          <a:noFill/>
        </p:spPr>
        <p:txBody>
          <a:bodyPr wrap="square" rtlCol="0">
            <a:spAutoFit/>
          </a:bodyPr>
          <a:lstStyle/>
          <a:p>
            <a:pPr algn="ctr"/>
            <a:r>
              <a:rPr lang="en-US" dirty="0" smtClean="0">
                <a:latin typeface="Berlin Sans FB" pitchFamily="34" charset="0"/>
              </a:rPr>
              <a:t> </a:t>
            </a:r>
            <a:r>
              <a:rPr lang="en-US" b="1" dirty="0">
                <a:solidFill>
                  <a:srgbClr val="FF0000"/>
                </a:solidFill>
              </a:rPr>
              <a:t>Memorable Day</a:t>
            </a:r>
          </a:p>
          <a:p>
            <a:r>
              <a:rPr lang="en-US" dirty="0" smtClean="0">
                <a:latin typeface="Berlin Sans FB" pitchFamily="34" charset="0"/>
              </a:rPr>
              <a:t>One </a:t>
            </a:r>
            <a:r>
              <a:rPr lang="en-US" dirty="0">
                <a:latin typeface="Berlin Sans FB" pitchFamily="34" charset="0"/>
              </a:rPr>
              <a:t>day, I was alone and I was thinking about an incident which happened and that incident made me smile. So let me tell you about it. In the morning, I was in a hurry to reach school, as I am in a senior class and it was our house's turn to present the assembly, and I walked as fast as I could. I reached up to midway to my route when I saw a kitten on the road. It was really small, brown and pink-</a:t>
            </a:r>
            <a:r>
              <a:rPr lang="en-US" dirty="0" err="1">
                <a:latin typeface="Berlin Sans FB" pitchFamily="34" charset="0"/>
              </a:rPr>
              <a:t>coloured</a:t>
            </a:r>
            <a:r>
              <a:rPr lang="en-US" dirty="0">
                <a:latin typeface="Berlin Sans FB" pitchFamily="34" charset="0"/>
              </a:rPr>
              <a:t>. I thought nothing; I just wanted to save her. So I ran to it, picked her up, and ran to the side of the road. I was satisfied with a high-pitched meow. But then I remembered my school, and I ran. I saw a cat mewing at the side; I thought she might be her mom, and I kept the kitten there, fully satisfied with saving the kitten's life. And I can't forget the small role I played in saving the kitten's life</a:t>
            </a:r>
            <a:r>
              <a:rPr lang="en-US" dirty="0" smtClean="0">
                <a:latin typeface="Berlin Sans FB" pitchFamily="34" charset="0"/>
              </a:rPr>
              <a:t>.</a:t>
            </a:r>
          </a:p>
          <a:p>
            <a:endParaRPr lang="en-US" dirty="0">
              <a:latin typeface="Berlin Sans FB" pitchFamily="34" charset="0"/>
            </a:endParaRPr>
          </a:p>
          <a:p>
            <a:r>
              <a:rPr lang="en-US" dirty="0" smtClean="0">
                <a:latin typeface="Berlin Sans FB" pitchFamily="34" charset="0"/>
              </a:rPr>
              <a:t>SPHURTEE MESHRAM</a:t>
            </a:r>
          </a:p>
          <a:p>
            <a:endParaRPr lang="en-US" dirty="0">
              <a:latin typeface="Berlin Sans FB" pitchFamily="34" charset="0"/>
            </a:endParaRPr>
          </a:p>
          <a:p>
            <a:r>
              <a:rPr lang="en-US" dirty="0" smtClean="0">
                <a:latin typeface="Berlin Sans FB" pitchFamily="34" charset="0"/>
              </a:rPr>
              <a:t>IX </a:t>
            </a:r>
            <a:r>
              <a:rPr lang="en-US" dirty="0">
                <a:latin typeface="Berlin Sans FB" pitchFamily="34" charset="0"/>
              </a:rPr>
              <a:t>W</a:t>
            </a:r>
            <a:endParaRPr lang="en-IN" dirty="0">
              <a:latin typeface="Berlin Sans FB" pitchFamily="34" charset="0"/>
            </a:endParaRPr>
          </a:p>
        </p:txBody>
      </p:sp>
      <p:sp>
        <p:nvSpPr>
          <p:cNvPr id="2" name="TextBox 1"/>
          <p:cNvSpPr txBox="1"/>
          <p:nvPr/>
        </p:nvSpPr>
        <p:spPr>
          <a:xfrm>
            <a:off x="5358654" y="-34953"/>
            <a:ext cx="4988858" cy="6463308"/>
          </a:xfrm>
          <a:prstGeom prst="rect">
            <a:avLst/>
          </a:prstGeom>
          <a:noFill/>
        </p:spPr>
        <p:txBody>
          <a:bodyPr wrap="square" rtlCol="0">
            <a:spAutoFit/>
          </a:bodyPr>
          <a:lstStyle/>
          <a:p>
            <a:pPr algn="ctr"/>
            <a:r>
              <a:rPr lang="en-US" dirty="0" smtClean="0">
                <a:solidFill>
                  <a:srgbClr val="FF0000"/>
                </a:solidFill>
                <a:latin typeface="Berlin Sans FB" pitchFamily="34" charset="0"/>
              </a:rPr>
              <a:t>Rain</a:t>
            </a:r>
            <a:endParaRPr lang="en-US" dirty="0">
              <a:solidFill>
                <a:srgbClr val="FF0000"/>
              </a:solidFill>
              <a:latin typeface="Berlin Sans FB" pitchFamily="34" charset="0"/>
            </a:endParaRPr>
          </a:p>
          <a:p>
            <a:r>
              <a:rPr lang="en-US" dirty="0" smtClean="0">
                <a:latin typeface="Berlin Sans FB" pitchFamily="34" charset="0"/>
              </a:rPr>
              <a:t>Dear </a:t>
            </a:r>
            <a:r>
              <a:rPr lang="en-US" dirty="0">
                <a:latin typeface="Berlin Sans FB" pitchFamily="34" charset="0"/>
              </a:rPr>
              <a:t>rain, come softly</a:t>
            </a:r>
            <a:r>
              <a:rPr lang="en-US" dirty="0" smtClean="0">
                <a:latin typeface="Berlin Sans FB" pitchFamily="34" charset="0"/>
              </a:rPr>
              <a:t>,</a:t>
            </a:r>
          </a:p>
          <a:p>
            <a:r>
              <a:rPr lang="en-US" dirty="0" smtClean="0">
                <a:latin typeface="Berlin Sans FB" pitchFamily="34" charset="0"/>
              </a:rPr>
              <a:t>Don't </a:t>
            </a:r>
            <a:r>
              <a:rPr lang="en-US" dirty="0">
                <a:latin typeface="Berlin Sans FB" pitchFamily="34" charset="0"/>
              </a:rPr>
              <a:t>create a mess</a:t>
            </a:r>
            <a:r>
              <a:rPr lang="en-US" dirty="0" smtClean="0">
                <a:latin typeface="Berlin Sans FB" pitchFamily="34" charset="0"/>
              </a:rPr>
              <a:t>.</a:t>
            </a:r>
          </a:p>
          <a:p>
            <a:r>
              <a:rPr lang="en-US" dirty="0" smtClean="0">
                <a:latin typeface="Berlin Sans FB" pitchFamily="34" charset="0"/>
              </a:rPr>
              <a:t>Don't </a:t>
            </a:r>
            <a:r>
              <a:rPr lang="en-US" dirty="0">
                <a:latin typeface="Berlin Sans FB" pitchFamily="34" charset="0"/>
              </a:rPr>
              <a:t>dirty the roads</a:t>
            </a:r>
            <a:r>
              <a:rPr lang="en-US" dirty="0" smtClean="0">
                <a:latin typeface="Berlin Sans FB" pitchFamily="34" charset="0"/>
              </a:rPr>
              <a:t>,</a:t>
            </a:r>
          </a:p>
          <a:p>
            <a:r>
              <a:rPr lang="en-US" dirty="0" smtClean="0">
                <a:latin typeface="Berlin Sans FB" pitchFamily="34" charset="0"/>
              </a:rPr>
              <a:t>Don't </a:t>
            </a:r>
            <a:r>
              <a:rPr lang="en-US" dirty="0">
                <a:latin typeface="Berlin Sans FB" pitchFamily="34" charset="0"/>
              </a:rPr>
              <a:t>rush into the houses</a:t>
            </a:r>
            <a:r>
              <a:rPr lang="en-US" dirty="0" smtClean="0">
                <a:latin typeface="Berlin Sans FB" pitchFamily="34" charset="0"/>
              </a:rPr>
              <a:t>.</a:t>
            </a:r>
          </a:p>
          <a:p>
            <a:r>
              <a:rPr lang="en-US" dirty="0" smtClean="0">
                <a:latin typeface="Berlin Sans FB" pitchFamily="34" charset="0"/>
              </a:rPr>
              <a:t>There</a:t>
            </a:r>
            <a:r>
              <a:rPr lang="en-US" dirty="0">
                <a:latin typeface="Berlin Sans FB" pitchFamily="34" charset="0"/>
              </a:rPr>
              <a:t>, look at the mess you made</a:t>
            </a:r>
            <a:r>
              <a:rPr lang="en-US" dirty="0" smtClean="0">
                <a:latin typeface="Berlin Sans FB" pitchFamily="34" charset="0"/>
              </a:rPr>
              <a:t>.</a:t>
            </a:r>
          </a:p>
          <a:p>
            <a:r>
              <a:rPr lang="en-US" dirty="0" smtClean="0">
                <a:latin typeface="Berlin Sans FB" pitchFamily="34" charset="0"/>
              </a:rPr>
              <a:t>You've </a:t>
            </a:r>
            <a:r>
              <a:rPr lang="en-US" dirty="0">
                <a:latin typeface="Berlin Sans FB" pitchFamily="34" charset="0"/>
              </a:rPr>
              <a:t>made the puddles all over</a:t>
            </a:r>
            <a:r>
              <a:rPr lang="en-US" dirty="0" smtClean="0">
                <a:latin typeface="Berlin Sans FB" pitchFamily="34" charset="0"/>
              </a:rPr>
              <a:t>.</a:t>
            </a:r>
          </a:p>
          <a:p>
            <a:r>
              <a:rPr lang="en-US" dirty="0" smtClean="0">
                <a:latin typeface="Berlin Sans FB" pitchFamily="34" charset="0"/>
              </a:rPr>
              <a:t>You've </a:t>
            </a:r>
            <a:r>
              <a:rPr lang="en-US" dirty="0">
                <a:latin typeface="Berlin Sans FB" pitchFamily="34" charset="0"/>
              </a:rPr>
              <a:t>brought the storm again</a:t>
            </a:r>
            <a:r>
              <a:rPr lang="en-US" dirty="0" smtClean="0">
                <a:latin typeface="Berlin Sans FB" pitchFamily="34" charset="0"/>
              </a:rPr>
              <a:t>,</a:t>
            </a:r>
          </a:p>
          <a:p>
            <a:r>
              <a:rPr lang="en-US" dirty="0" smtClean="0">
                <a:latin typeface="Berlin Sans FB" pitchFamily="34" charset="0"/>
              </a:rPr>
              <a:t>You're </a:t>
            </a:r>
            <a:r>
              <a:rPr lang="en-US" dirty="0">
                <a:latin typeface="Berlin Sans FB" pitchFamily="34" charset="0"/>
              </a:rPr>
              <a:t>very good at poking fun of earth's mortals</a:t>
            </a:r>
            <a:r>
              <a:rPr lang="en-US" dirty="0" smtClean="0">
                <a:latin typeface="Berlin Sans FB" pitchFamily="34" charset="0"/>
              </a:rPr>
              <a:t>.</a:t>
            </a:r>
          </a:p>
          <a:p>
            <a:r>
              <a:rPr lang="en-US" dirty="0" smtClean="0">
                <a:latin typeface="Berlin Sans FB" pitchFamily="34" charset="0"/>
              </a:rPr>
              <a:t>Frail</a:t>
            </a:r>
            <a:r>
              <a:rPr lang="en-US" dirty="0">
                <a:latin typeface="Berlin Sans FB" pitchFamily="34" charset="0"/>
              </a:rPr>
              <a:t>, crumbling doors</a:t>
            </a:r>
            <a:r>
              <a:rPr lang="en-US" dirty="0" smtClean="0">
                <a:latin typeface="Berlin Sans FB" pitchFamily="34" charset="0"/>
              </a:rPr>
              <a:t>,</a:t>
            </a:r>
          </a:p>
          <a:p>
            <a:r>
              <a:rPr lang="en-US" dirty="0" smtClean="0">
                <a:latin typeface="Berlin Sans FB" pitchFamily="34" charset="0"/>
              </a:rPr>
              <a:t>Crumbling </a:t>
            </a:r>
            <a:r>
              <a:rPr lang="en-US" dirty="0">
                <a:latin typeface="Berlin Sans FB" pitchFamily="34" charset="0"/>
              </a:rPr>
              <a:t>shutters</a:t>
            </a:r>
            <a:r>
              <a:rPr lang="en-US" dirty="0" smtClean="0">
                <a:latin typeface="Berlin Sans FB" pitchFamily="34" charset="0"/>
              </a:rPr>
              <a:t>,</a:t>
            </a:r>
          </a:p>
          <a:p>
            <a:r>
              <a:rPr lang="en-US" dirty="0" smtClean="0">
                <a:latin typeface="Berlin Sans FB" pitchFamily="34" charset="0"/>
              </a:rPr>
              <a:t>Crumbling </a:t>
            </a:r>
            <a:r>
              <a:rPr lang="en-US" dirty="0">
                <a:latin typeface="Berlin Sans FB" pitchFamily="34" charset="0"/>
              </a:rPr>
              <a:t>souls</a:t>
            </a:r>
            <a:r>
              <a:rPr lang="en-US" dirty="0" smtClean="0">
                <a:latin typeface="Berlin Sans FB" pitchFamily="34" charset="0"/>
              </a:rPr>
              <a:t>,</a:t>
            </a:r>
          </a:p>
          <a:p>
            <a:r>
              <a:rPr lang="en-US" dirty="0" smtClean="0">
                <a:latin typeface="Berlin Sans FB" pitchFamily="34" charset="0"/>
              </a:rPr>
              <a:t>Crumbling </a:t>
            </a:r>
            <a:r>
              <a:rPr lang="en-US" dirty="0">
                <a:latin typeface="Berlin Sans FB" pitchFamily="34" charset="0"/>
              </a:rPr>
              <a:t>lights</a:t>
            </a:r>
            <a:r>
              <a:rPr lang="en-US" dirty="0" smtClean="0">
                <a:latin typeface="Berlin Sans FB" pitchFamily="34" charset="0"/>
              </a:rPr>
              <a:t>,</a:t>
            </a:r>
          </a:p>
          <a:p>
            <a:r>
              <a:rPr lang="en-US" dirty="0" smtClean="0">
                <a:latin typeface="Berlin Sans FB" pitchFamily="34" charset="0"/>
              </a:rPr>
              <a:t>Crumbling </a:t>
            </a:r>
            <a:r>
              <a:rPr lang="en-US" dirty="0">
                <a:latin typeface="Berlin Sans FB" pitchFamily="34" charset="0"/>
              </a:rPr>
              <a:t>hearts</a:t>
            </a:r>
            <a:r>
              <a:rPr lang="en-US" dirty="0" smtClean="0">
                <a:latin typeface="Berlin Sans FB" pitchFamily="34" charset="0"/>
              </a:rPr>
              <a:t>.</a:t>
            </a:r>
          </a:p>
          <a:p>
            <a:r>
              <a:rPr lang="en-US" dirty="0" smtClean="0">
                <a:latin typeface="Berlin Sans FB" pitchFamily="34" charset="0"/>
              </a:rPr>
              <a:t>And </a:t>
            </a:r>
            <a:r>
              <a:rPr lang="en-US" dirty="0">
                <a:latin typeface="Berlin Sans FB" pitchFamily="34" charset="0"/>
              </a:rPr>
              <a:t>yet we still wait for you</a:t>
            </a:r>
            <a:r>
              <a:rPr lang="en-US" dirty="0" smtClean="0">
                <a:latin typeface="Berlin Sans FB" pitchFamily="34" charset="0"/>
              </a:rPr>
              <a:t>,</a:t>
            </a:r>
          </a:p>
          <a:p>
            <a:r>
              <a:rPr lang="en-US" dirty="0" smtClean="0">
                <a:latin typeface="Berlin Sans FB" pitchFamily="34" charset="0"/>
              </a:rPr>
              <a:t>Your </a:t>
            </a:r>
            <a:r>
              <a:rPr lang="en-US" dirty="0">
                <a:latin typeface="Berlin Sans FB" pitchFamily="34" charset="0"/>
              </a:rPr>
              <a:t>voice hums in the silence of longing</a:t>
            </a:r>
            <a:r>
              <a:rPr lang="en-US" dirty="0" smtClean="0">
                <a:latin typeface="Berlin Sans FB" pitchFamily="34" charset="0"/>
              </a:rPr>
              <a:t>.</a:t>
            </a:r>
          </a:p>
          <a:p>
            <a:r>
              <a:rPr lang="en-US" dirty="0" smtClean="0">
                <a:latin typeface="Berlin Sans FB" pitchFamily="34" charset="0"/>
              </a:rPr>
              <a:t>Your </a:t>
            </a:r>
            <a:r>
              <a:rPr lang="en-US" dirty="0">
                <a:latin typeface="Berlin Sans FB" pitchFamily="34" charset="0"/>
              </a:rPr>
              <a:t>scent, a memory we can't forget</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ruin, but you renew</a:t>
            </a:r>
            <a:r>
              <a:rPr lang="en-US" dirty="0" smtClean="0">
                <a:latin typeface="Berlin Sans FB" pitchFamily="34" charset="0"/>
              </a:rPr>
              <a:t>.</a:t>
            </a:r>
          </a:p>
          <a:p>
            <a:r>
              <a:rPr lang="en-US" dirty="0" smtClean="0">
                <a:latin typeface="Berlin Sans FB" pitchFamily="34" charset="0"/>
              </a:rPr>
              <a:t>You </a:t>
            </a:r>
            <a:r>
              <a:rPr lang="en-US" dirty="0">
                <a:latin typeface="Berlin Sans FB" pitchFamily="34" charset="0"/>
              </a:rPr>
              <a:t>drown, but you cleanse</a:t>
            </a:r>
            <a:r>
              <a:rPr lang="en-US" dirty="0" smtClean="0">
                <a:latin typeface="Berlin Sans FB" pitchFamily="34" charset="0"/>
              </a:rPr>
              <a:t>.</a:t>
            </a:r>
          </a:p>
          <a:p>
            <a:r>
              <a:rPr lang="en-US" dirty="0" smtClean="0">
                <a:latin typeface="Berlin Sans FB" pitchFamily="34" charset="0"/>
              </a:rPr>
              <a:t>Even </a:t>
            </a:r>
            <a:r>
              <a:rPr lang="en-US" dirty="0">
                <a:latin typeface="Berlin Sans FB" pitchFamily="34" charset="0"/>
              </a:rPr>
              <a:t>broken things bloom when you are kind</a:t>
            </a:r>
            <a:r>
              <a:rPr lang="en-US" dirty="0" smtClean="0">
                <a:latin typeface="Berlin Sans FB" pitchFamily="34" charset="0"/>
              </a:rPr>
              <a:t>.</a:t>
            </a:r>
          </a:p>
          <a:p>
            <a:endParaRPr lang="en-US" dirty="0" smtClean="0">
              <a:latin typeface="Berlin Sans FB" pitchFamily="34" charset="0"/>
            </a:endParaRPr>
          </a:p>
          <a:p>
            <a:r>
              <a:rPr lang="en-US" dirty="0" err="1" smtClean="0">
                <a:latin typeface="Berlin Sans FB" pitchFamily="34" charset="0"/>
              </a:rPr>
              <a:t>Shravani</a:t>
            </a:r>
            <a:r>
              <a:rPr lang="en-US" dirty="0" smtClean="0">
                <a:latin typeface="Berlin Sans FB" pitchFamily="34" charset="0"/>
              </a:rPr>
              <a:t> </a:t>
            </a:r>
            <a:r>
              <a:rPr lang="en-US" dirty="0" err="1">
                <a:latin typeface="Berlin Sans FB" pitchFamily="34" charset="0"/>
              </a:rPr>
              <a:t>Khobragade</a:t>
            </a:r>
            <a:endParaRPr lang="en-US" dirty="0">
              <a:latin typeface="Berlin Sans FB" pitchFamily="34" charset="0"/>
            </a:endParaRPr>
          </a:p>
          <a:p>
            <a:r>
              <a:rPr lang="en-US" dirty="0">
                <a:latin typeface="Berlin Sans FB" pitchFamily="34" charset="0"/>
              </a:rPr>
              <a:t>IX E</a:t>
            </a:r>
            <a:endParaRPr lang="en-IN" dirty="0">
              <a:latin typeface="Berlin Sans FB" pitchFamily="34" charset="0"/>
            </a:endParaRPr>
          </a:p>
        </p:txBody>
      </p:sp>
    </p:spTree>
    <p:extLst>
      <p:ext uri="{BB962C8B-B14F-4D97-AF65-F5344CB8AC3E}">
        <p14:creationId xmlns:p14="http://schemas.microsoft.com/office/powerpoint/2010/main" val="37073462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8000"/>
            <a:lum/>
          </a:blip>
          <a:srcRect/>
          <a:stretch>
            <a:fillRect t="-67000" b="-67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grpSp>
        <p:nvGrpSpPr>
          <p:cNvPr id="5" name="Group 4"/>
          <p:cNvGrpSpPr/>
          <p:nvPr/>
        </p:nvGrpSpPr>
        <p:grpSpPr>
          <a:xfrm>
            <a:off x="10551177" y="93716"/>
            <a:ext cx="1569384" cy="1230770"/>
            <a:chOff x="10048875" y="4987"/>
            <a:chExt cx="2143125" cy="1762229"/>
          </a:xfrm>
        </p:grpSpPr>
        <p:pic>
          <p:nvPicPr>
            <p:cNvPr id="1028" name="Picture 4" descr="C:\Users\user\Desktop\download (2).jpeg"/>
            <p:cNvPicPr>
              <a:picLocks noChangeAspect="1" noChangeArrowheads="1"/>
            </p:cNvPicPr>
            <p:nvPr/>
          </p:nvPicPr>
          <p:blipFill rotWithShape="1">
            <a:blip r:embed="rId4">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t="17773"/>
            <a:stretch/>
          </p:blipFill>
          <p:spPr bwMode="auto">
            <a:xfrm>
              <a:off x="10048875" y="4987"/>
              <a:ext cx="2143125" cy="17622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451023" y="1120885"/>
              <a:ext cx="1338828" cy="646331"/>
            </a:xfrm>
            <a:prstGeom prst="rect">
              <a:avLst/>
            </a:prstGeom>
            <a:noFill/>
          </p:spPr>
          <p:txBody>
            <a:bodyPr wrap="none" rtlCol="0">
              <a:spAutoFit/>
            </a:bodyPr>
            <a:lstStyle/>
            <a:p>
              <a:r>
                <a:rPr lang="en-US" sz="3600" b="1" dirty="0" smtClean="0">
                  <a:latin typeface="Brush Script MT" pitchFamily="66" charset="0"/>
                </a:rPr>
                <a:t>English</a:t>
              </a:r>
              <a:endParaRPr lang="en-IN" sz="3600" b="1" dirty="0">
                <a:latin typeface="Brush Script MT" pitchFamily="66" charset="0"/>
              </a:endParaRPr>
            </a:p>
          </p:txBody>
        </p:sp>
      </p:grpSp>
      <p:sp>
        <p:nvSpPr>
          <p:cNvPr id="2" name="TextBox 1"/>
          <p:cNvSpPr txBox="1"/>
          <p:nvPr/>
        </p:nvSpPr>
        <p:spPr>
          <a:xfrm>
            <a:off x="2796990" y="0"/>
            <a:ext cx="4988858" cy="6740307"/>
          </a:xfrm>
          <a:prstGeom prst="rect">
            <a:avLst/>
          </a:prstGeom>
          <a:noFill/>
        </p:spPr>
        <p:txBody>
          <a:bodyPr wrap="square" rtlCol="0">
            <a:spAutoFit/>
          </a:bodyPr>
          <a:lstStyle/>
          <a:p>
            <a:pPr algn="ctr"/>
            <a:r>
              <a:rPr lang="en-US" b="1" dirty="0">
                <a:solidFill>
                  <a:srgbClr val="FF0000"/>
                </a:solidFill>
              </a:rPr>
              <a:t>Diwali Through My Eyes</a:t>
            </a:r>
          </a:p>
          <a:p>
            <a:endParaRPr lang="en-US" dirty="0">
              <a:latin typeface="Berlin Sans FB" pitchFamily="34" charset="0"/>
            </a:endParaRPr>
          </a:p>
          <a:p>
            <a:r>
              <a:rPr lang="en-US" dirty="0" smtClean="0">
                <a:latin typeface="Berlin Sans FB" pitchFamily="34" charset="0"/>
              </a:rPr>
              <a:t>✨</a:t>
            </a:r>
            <a:r>
              <a:rPr lang="en-US" dirty="0">
                <a:latin typeface="Berlin Sans FB" pitchFamily="34" charset="0"/>
              </a:rPr>
              <a:t>Diwali has come with sparkles and cheer</a:t>
            </a:r>
            <a:r>
              <a:rPr lang="en-US" dirty="0" smtClean="0">
                <a:latin typeface="Berlin Sans FB" pitchFamily="34" charset="0"/>
              </a:rPr>
              <a:t>,</a:t>
            </a:r>
          </a:p>
          <a:p>
            <a:r>
              <a:rPr lang="en-US" dirty="0" smtClean="0">
                <a:latin typeface="Berlin Sans FB" pitchFamily="34" charset="0"/>
              </a:rPr>
              <a:t>The </a:t>
            </a:r>
            <a:r>
              <a:rPr lang="en-US" dirty="0">
                <a:latin typeface="Berlin Sans FB" pitchFamily="34" charset="0"/>
              </a:rPr>
              <a:t>happiest time of the whole year</a:t>
            </a:r>
            <a:r>
              <a:rPr lang="en-US" dirty="0" smtClean="0">
                <a:latin typeface="Berlin Sans FB" pitchFamily="34" charset="0"/>
              </a:rPr>
              <a:t>..</a:t>
            </a:r>
          </a:p>
          <a:p>
            <a:r>
              <a:rPr lang="en-US" dirty="0" smtClean="0">
                <a:latin typeface="Berlin Sans FB" pitchFamily="34" charset="0"/>
              </a:rPr>
              <a:t>Though </a:t>
            </a:r>
            <a:r>
              <a:rPr lang="en-US" dirty="0">
                <a:latin typeface="Berlin Sans FB" pitchFamily="34" charset="0"/>
              </a:rPr>
              <a:t>my exams are right after the day</a:t>
            </a:r>
            <a:r>
              <a:rPr lang="en-US" dirty="0" smtClean="0">
                <a:latin typeface="Berlin Sans FB" pitchFamily="34" charset="0"/>
              </a:rPr>
              <a:t>,</a:t>
            </a:r>
          </a:p>
          <a:p>
            <a:r>
              <a:rPr lang="en-US" dirty="0" smtClean="0">
                <a:latin typeface="Berlin Sans FB" pitchFamily="34" charset="0"/>
              </a:rPr>
              <a:t>I </a:t>
            </a:r>
            <a:r>
              <a:rPr lang="en-US" dirty="0">
                <a:latin typeface="Berlin Sans FB" pitchFamily="34" charset="0"/>
              </a:rPr>
              <a:t>still light </a:t>
            </a:r>
            <a:r>
              <a:rPr lang="en-US" dirty="0" err="1">
                <a:latin typeface="Berlin Sans FB" pitchFamily="34" charset="0"/>
              </a:rPr>
              <a:t>diyas</a:t>
            </a:r>
            <a:r>
              <a:rPr lang="en-US" dirty="0">
                <a:latin typeface="Berlin Sans FB" pitchFamily="34" charset="0"/>
              </a:rPr>
              <a:t> in my own way</a:t>
            </a:r>
            <a:r>
              <a:rPr lang="en-US" dirty="0" smtClean="0">
                <a:latin typeface="Berlin Sans FB" pitchFamily="34" charset="0"/>
              </a:rPr>
              <a:t>..</a:t>
            </a:r>
          </a:p>
          <a:p>
            <a:endParaRPr lang="en-US" dirty="0" smtClean="0">
              <a:latin typeface="Berlin Sans FB" pitchFamily="34" charset="0"/>
            </a:endParaRPr>
          </a:p>
          <a:p>
            <a:r>
              <a:rPr lang="en-US" dirty="0" smtClean="0">
                <a:latin typeface="Berlin Sans FB" pitchFamily="34" charset="0"/>
              </a:rPr>
              <a:t>The </a:t>
            </a:r>
            <a:r>
              <a:rPr lang="en-US" dirty="0">
                <a:latin typeface="Berlin Sans FB" pitchFamily="34" charset="0"/>
              </a:rPr>
              <a:t>sky is glowing with colors so bright</a:t>
            </a:r>
            <a:r>
              <a:rPr lang="en-US" dirty="0" smtClean="0">
                <a:latin typeface="Berlin Sans FB" pitchFamily="34" charset="0"/>
              </a:rPr>
              <a:t>,</a:t>
            </a:r>
          </a:p>
          <a:p>
            <a:r>
              <a:rPr lang="en-US" dirty="0" smtClean="0">
                <a:latin typeface="Berlin Sans FB" pitchFamily="34" charset="0"/>
              </a:rPr>
              <a:t>Crackers </a:t>
            </a:r>
            <a:r>
              <a:rPr lang="en-US" dirty="0">
                <a:latin typeface="Berlin Sans FB" pitchFamily="34" charset="0"/>
              </a:rPr>
              <a:t>paint magic deep into the night</a:t>
            </a:r>
            <a:r>
              <a:rPr lang="en-US" dirty="0" smtClean="0">
                <a:latin typeface="Berlin Sans FB" pitchFamily="34" charset="0"/>
              </a:rPr>
              <a:t>.</a:t>
            </a:r>
          </a:p>
          <a:p>
            <a:r>
              <a:rPr lang="en-US" dirty="0" smtClean="0">
                <a:latin typeface="Berlin Sans FB" pitchFamily="34" charset="0"/>
              </a:rPr>
              <a:t>Sweets </a:t>
            </a:r>
            <a:r>
              <a:rPr lang="en-US" dirty="0">
                <a:latin typeface="Berlin Sans FB" pitchFamily="34" charset="0"/>
              </a:rPr>
              <a:t>on the table, laughter all around</a:t>
            </a:r>
            <a:r>
              <a:rPr lang="en-US" dirty="0" smtClean="0">
                <a:latin typeface="Berlin Sans FB" pitchFamily="34" charset="0"/>
              </a:rPr>
              <a:t>,</a:t>
            </a:r>
          </a:p>
          <a:p>
            <a:r>
              <a:rPr lang="en-US" dirty="0" smtClean="0">
                <a:latin typeface="Berlin Sans FB" pitchFamily="34" charset="0"/>
              </a:rPr>
              <a:t>Peace </a:t>
            </a:r>
            <a:r>
              <a:rPr lang="en-US" dirty="0">
                <a:latin typeface="Berlin Sans FB" pitchFamily="34" charset="0"/>
              </a:rPr>
              <a:t>and joy in every sound</a:t>
            </a:r>
            <a:r>
              <a:rPr lang="en-US" dirty="0" smtClean="0">
                <a:latin typeface="Berlin Sans FB" pitchFamily="34" charset="0"/>
              </a:rPr>
              <a:t>...</a:t>
            </a:r>
          </a:p>
          <a:p>
            <a:endParaRPr lang="en-US" dirty="0" smtClean="0">
              <a:latin typeface="Berlin Sans FB" pitchFamily="34" charset="0"/>
            </a:endParaRPr>
          </a:p>
          <a:p>
            <a:r>
              <a:rPr lang="en-US" dirty="0" smtClean="0">
                <a:latin typeface="Berlin Sans FB" pitchFamily="34" charset="0"/>
              </a:rPr>
              <a:t>Mom </a:t>
            </a:r>
            <a:r>
              <a:rPr lang="en-US" dirty="0">
                <a:latin typeface="Berlin Sans FB" pitchFamily="34" charset="0"/>
              </a:rPr>
              <a:t>decorates with </a:t>
            </a:r>
            <a:r>
              <a:rPr lang="en-US" dirty="0" err="1">
                <a:latin typeface="Berlin Sans FB" pitchFamily="34" charset="0"/>
              </a:rPr>
              <a:t>rangoli’s</a:t>
            </a:r>
            <a:r>
              <a:rPr lang="en-US" dirty="0">
                <a:latin typeface="Berlin Sans FB" pitchFamily="34" charset="0"/>
              </a:rPr>
              <a:t> art</a:t>
            </a:r>
            <a:r>
              <a:rPr lang="en-US" dirty="0" smtClean="0">
                <a:latin typeface="Berlin Sans FB" pitchFamily="34" charset="0"/>
              </a:rPr>
              <a:t>,</a:t>
            </a:r>
          </a:p>
          <a:p>
            <a:r>
              <a:rPr lang="en-US" dirty="0" smtClean="0">
                <a:latin typeface="Berlin Sans FB" pitchFamily="34" charset="0"/>
              </a:rPr>
              <a:t>The </a:t>
            </a:r>
            <a:r>
              <a:rPr lang="en-US" dirty="0">
                <a:latin typeface="Berlin Sans FB" pitchFamily="34" charset="0"/>
              </a:rPr>
              <a:t>glowing lamps warm every heart</a:t>
            </a:r>
            <a:r>
              <a:rPr lang="en-US" dirty="0" smtClean="0">
                <a:latin typeface="Berlin Sans FB" pitchFamily="34" charset="0"/>
              </a:rPr>
              <a:t>..</a:t>
            </a:r>
          </a:p>
          <a:p>
            <a:r>
              <a:rPr lang="en-US" dirty="0" smtClean="0">
                <a:latin typeface="Berlin Sans FB" pitchFamily="34" charset="0"/>
              </a:rPr>
              <a:t>Friends </a:t>
            </a:r>
            <a:r>
              <a:rPr lang="en-US" dirty="0">
                <a:latin typeface="Berlin Sans FB" pitchFamily="34" charset="0"/>
              </a:rPr>
              <a:t>drop by with sweets to share</a:t>
            </a:r>
            <a:r>
              <a:rPr lang="en-US" dirty="0" smtClean="0">
                <a:latin typeface="Berlin Sans FB" pitchFamily="34" charset="0"/>
              </a:rPr>
              <a:t>,</a:t>
            </a:r>
          </a:p>
          <a:p>
            <a:r>
              <a:rPr lang="en-US" dirty="0" smtClean="0">
                <a:latin typeface="Berlin Sans FB" pitchFamily="34" charset="0"/>
              </a:rPr>
              <a:t>Smiles </a:t>
            </a:r>
            <a:r>
              <a:rPr lang="en-US" dirty="0">
                <a:latin typeface="Berlin Sans FB" pitchFamily="34" charset="0"/>
              </a:rPr>
              <a:t>and blessings fill the air</a:t>
            </a:r>
            <a:r>
              <a:rPr lang="en-US" dirty="0" smtClean="0">
                <a:latin typeface="Berlin Sans FB" pitchFamily="34" charset="0"/>
              </a:rPr>
              <a:t>.</a:t>
            </a:r>
          </a:p>
          <a:p>
            <a:endParaRPr lang="en-US" dirty="0" smtClean="0">
              <a:latin typeface="Berlin Sans FB" pitchFamily="34" charset="0"/>
            </a:endParaRPr>
          </a:p>
          <a:p>
            <a:r>
              <a:rPr lang="en-US" dirty="0" smtClean="0">
                <a:latin typeface="Berlin Sans FB" pitchFamily="34" charset="0"/>
              </a:rPr>
              <a:t>Books </a:t>
            </a:r>
            <a:r>
              <a:rPr lang="en-US" dirty="0">
                <a:latin typeface="Berlin Sans FB" pitchFamily="34" charset="0"/>
              </a:rPr>
              <a:t>can wait for just one night</a:t>
            </a:r>
            <a:r>
              <a:rPr lang="en-US" dirty="0" smtClean="0">
                <a:latin typeface="Berlin Sans FB" pitchFamily="34" charset="0"/>
              </a:rPr>
              <a:t>,</a:t>
            </a:r>
          </a:p>
          <a:p>
            <a:r>
              <a:rPr lang="en-US" dirty="0" smtClean="0">
                <a:latin typeface="Berlin Sans FB" pitchFamily="34" charset="0"/>
              </a:rPr>
              <a:t>For </a:t>
            </a:r>
            <a:r>
              <a:rPr lang="en-US" dirty="0">
                <a:latin typeface="Berlin Sans FB" pitchFamily="34" charset="0"/>
              </a:rPr>
              <a:t>Diwali’s glow feels pure and right</a:t>
            </a:r>
            <a:r>
              <a:rPr lang="en-US" dirty="0" smtClean="0">
                <a:latin typeface="Berlin Sans FB" pitchFamily="34" charset="0"/>
              </a:rPr>
              <a:t>.</a:t>
            </a:r>
          </a:p>
          <a:p>
            <a:r>
              <a:rPr lang="en-US" dirty="0" smtClean="0">
                <a:latin typeface="Berlin Sans FB" pitchFamily="34" charset="0"/>
              </a:rPr>
              <a:t>With </a:t>
            </a:r>
            <a:r>
              <a:rPr lang="en-US" dirty="0">
                <a:latin typeface="Berlin Sans FB" pitchFamily="34" charset="0"/>
              </a:rPr>
              <a:t>hope and dreams that softly gleam</a:t>
            </a:r>
            <a:r>
              <a:rPr lang="en-US" dirty="0" smtClean="0">
                <a:latin typeface="Berlin Sans FB" pitchFamily="34" charset="0"/>
              </a:rPr>
              <a:t>,</a:t>
            </a:r>
          </a:p>
          <a:p>
            <a:r>
              <a:rPr lang="en-US" dirty="0" smtClean="0">
                <a:latin typeface="Berlin Sans FB" pitchFamily="34" charset="0"/>
              </a:rPr>
              <a:t>I </a:t>
            </a:r>
            <a:r>
              <a:rPr lang="en-US" dirty="0">
                <a:latin typeface="Berlin Sans FB" pitchFamily="34" charset="0"/>
              </a:rPr>
              <a:t>study </a:t>
            </a:r>
            <a:r>
              <a:rPr lang="en-US" dirty="0" err="1">
                <a:latin typeface="Berlin Sans FB" pitchFamily="34" charset="0"/>
              </a:rPr>
              <a:t>tomorrow..with</a:t>
            </a:r>
            <a:r>
              <a:rPr lang="en-US" dirty="0">
                <a:latin typeface="Berlin Sans FB" pitchFamily="34" charset="0"/>
              </a:rPr>
              <a:t> light in my dream. </a:t>
            </a:r>
            <a:endParaRPr lang="en-US" dirty="0" smtClean="0">
              <a:latin typeface="Berlin Sans FB" pitchFamily="34" charset="0"/>
            </a:endParaRPr>
          </a:p>
          <a:p>
            <a:endParaRPr lang="en-US" dirty="0" smtClean="0">
              <a:latin typeface="Berlin Sans FB" pitchFamily="34" charset="0"/>
            </a:endParaRPr>
          </a:p>
          <a:p>
            <a:r>
              <a:rPr lang="en-US" dirty="0" err="1" smtClean="0">
                <a:latin typeface="Berlin Sans FB" pitchFamily="34" charset="0"/>
              </a:rPr>
              <a:t>Shravani</a:t>
            </a:r>
            <a:r>
              <a:rPr lang="en-US" dirty="0" smtClean="0">
                <a:latin typeface="Berlin Sans FB" pitchFamily="34" charset="0"/>
              </a:rPr>
              <a:t> </a:t>
            </a:r>
            <a:r>
              <a:rPr lang="en-US" dirty="0" err="1">
                <a:latin typeface="Berlin Sans FB" pitchFamily="34" charset="0"/>
              </a:rPr>
              <a:t>Khobragade</a:t>
            </a:r>
            <a:endParaRPr lang="en-US" dirty="0">
              <a:latin typeface="Berlin Sans FB" pitchFamily="34" charset="0"/>
            </a:endParaRPr>
          </a:p>
          <a:p>
            <a:r>
              <a:rPr lang="en-US" dirty="0">
                <a:latin typeface="Berlin Sans FB" pitchFamily="34" charset="0"/>
              </a:rPr>
              <a:t>IX E</a:t>
            </a:r>
            <a:endParaRPr lang="en-IN" dirty="0">
              <a:latin typeface="Berlin Sans FB" pitchFamily="34" charset="0"/>
            </a:endParaRPr>
          </a:p>
        </p:txBody>
      </p:sp>
    </p:spTree>
    <p:extLst>
      <p:ext uri="{BB962C8B-B14F-4D97-AF65-F5344CB8AC3E}">
        <p14:creationId xmlns:p14="http://schemas.microsoft.com/office/powerpoint/2010/main" val="3589764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7000" b="-67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pic>
        <p:nvPicPr>
          <p:cNvPr id="4098" name="Picture 2" descr="C:\Users\user\Desktop\1816a21860bc21c81fe0dff49753f275.jp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9678521" y="34122"/>
            <a:ext cx="2352115" cy="1323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3280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8000"/>
            <a:lum/>
          </a:blip>
          <a:srcRect/>
          <a:stretch>
            <a:fillRect t="-67000" b="-67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grpSp>
        <p:nvGrpSpPr>
          <p:cNvPr id="2" name="Group 1"/>
          <p:cNvGrpSpPr/>
          <p:nvPr/>
        </p:nvGrpSpPr>
        <p:grpSpPr>
          <a:xfrm>
            <a:off x="10335967" y="59425"/>
            <a:ext cx="1711512" cy="1653989"/>
            <a:chOff x="2188135" y="1506070"/>
            <a:chExt cx="3567206" cy="3567206"/>
          </a:xfrm>
        </p:grpSpPr>
        <p:pic>
          <p:nvPicPr>
            <p:cNvPr id="2052" name="Picture 4" descr="C:\Users\user\Desktop\ec8f0e7d627fc389bff98a177d7452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8135" y="1506070"/>
              <a:ext cx="3567206" cy="356720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user\Desktop\2d2508afc0fc3f8f4af05b2d149362ad.jpg"/>
            <p:cNvPicPr>
              <a:picLocks noChangeAspect="1" noChangeArrowheads="1"/>
            </p:cNvPicPr>
            <p:nvPr/>
          </p:nvPicPr>
          <p:blipFill rotWithShape="1">
            <a:blip r:embed="rId4" cstate="print">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val="0"/>
                </a:ext>
              </a:extLst>
            </a:blip>
            <a:srcRect l="7660" t="29122" r="7633" b="28869"/>
            <a:stretch/>
          </p:blipFill>
          <p:spPr bwMode="auto">
            <a:xfrm>
              <a:off x="3212540" y="2441633"/>
              <a:ext cx="1736532" cy="86119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293882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t="-67000" b="-67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grpSp>
        <p:nvGrpSpPr>
          <p:cNvPr id="2" name="Group 1"/>
          <p:cNvGrpSpPr/>
          <p:nvPr/>
        </p:nvGrpSpPr>
        <p:grpSpPr>
          <a:xfrm>
            <a:off x="10785753" y="151457"/>
            <a:ext cx="1235917" cy="1247037"/>
            <a:chOff x="10265335" y="151457"/>
            <a:chExt cx="1581524" cy="1611608"/>
          </a:xfrm>
        </p:grpSpPr>
        <p:pic>
          <p:nvPicPr>
            <p:cNvPr id="3074" name="Picture 2" descr="C:\Users\user\Desktop\f6d168411a23e2ee7ed6f5511fefdafc.jp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265335" y="151457"/>
              <a:ext cx="1581524" cy="16116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C:\Users\user\Desktop\Honoring-the-Ancient-Language-by-Celebrating-Sanskrit-Diwas-.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810" t="6067" r="28472" b="70047"/>
            <a:stretch/>
          </p:blipFill>
          <p:spPr bwMode="auto">
            <a:xfrm>
              <a:off x="10610942" y="298830"/>
              <a:ext cx="890309" cy="49026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756933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7000" b="-67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grpSp>
        <p:nvGrpSpPr>
          <p:cNvPr id="2" name="Group 1"/>
          <p:cNvGrpSpPr/>
          <p:nvPr/>
        </p:nvGrpSpPr>
        <p:grpSpPr>
          <a:xfrm>
            <a:off x="10440147" y="151457"/>
            <a:ext cx="1581524" cy="1611608"/>
            <a:chOff x="10265335" y="151457"/>
            <a:chExt cx="1581524" cy="1611608"/>
          </a:xfrm>
        </p:grpSpPr>
        <p:pic>
          <p:nvPicPr>
            <p:cNvPr id="3074" name="Picture 2" descr="C:\Users\user\Desktop\f6d168411a23e2ee7ed6f5511fefdafc.jp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265335" y="151457"/>
              <a:ext cx="1581524" cy="16116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C:\Users\user\Desktop\Honoring-the-Ancient-Language-by-Celebrating-Sanskrit-Diwas-.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810" t="6067" r="28472" b="70047"/>
            <a:stretch/>
          </p:blipFill>
          <p:spPr bwMode="auto">
            <a:xfrm>
              <a:off x="10610942" y="298830"/>
              <a:ext cx="890309" cy="49026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525204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7000" b="-67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grpSp>
        <p:nvGrpSpPr>
          <p:cNvPr id="2" name="Group 1"/>
          <p:cNvGrpSpPr/>
          <p:nvPr/>
        </p:nvGrpSpPr>
        <p:grpSpPr>
          <a:xfrm>
            <a:off x="10440147" y="151457"/>
            <a:ext cx="1581524" cy="1611608"/>
            <a:chOff x="10265335" y="151457"/>
            <a:chExt cx="1581524" cy="1611608"/>
          </a:xfrm>
        </p:grpSpPr>
        <p:pic>
          <p:nvPicPr>
            <p:cNvPr id="3074" name="Picture 2" descr="C:\Users\user\Desktop\f6d168411a23e2ee7ed6f5511fefdafc.jp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265335" y="151457"/>
              <a:ext cx="1581524" cy="16116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C:\Users\user\Desktop\Honoring-the-Ancient-Language-by-Celebrating-Sanskrit-Diwas-.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810" t="6067" r="28472" b="70047"/>
            <a:stretch/>
          </p:blipFill>
          <p:spPr bwMode="auto">
            <a:xfrm>
              <a:off x="10610942" y="298830"/>
              <a:ext cx="890309" cy="49026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774790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blip>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pic>
        <p:nvPicPr>
          <p:cNvPr id="4098" name="Picture 2" descr="C:\Users\user\Desktop\sajan shah\fe7f47de2c4799a39c38b848234f7eba.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94328" y="0"/>
            <a:ext cx="2312895" cy="17933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271247" y="295544"/>
            <a:ext cx="6656294" cy="800219"/>
          </a:xfrm>
          <a:prstGeom prst="rect">
            <a:avLst/>
          </a:prstGeom>
          <a:noFill/>
        </p:spPr>
        <p:txBody>
          <a:bodyPr wrap="square" rtlCol="0">
            <a:spAutoFit/>
          </a:bodyPr>
          <a:lstStyle/>
          <a:p>
            <a:r>
              <a:rPr lang="en-US" sz="2800" dirty="0">
                <a:solidFill>
                  <a:srgbClr val="FF0000"/>
                </a:solidFill>
                <a:latin typeface="Britannic Bold" pitchFamily="34" charset="0"/>
              </a:rPr>
              <a:t>STUDENTS SHOWCASE  TALENTS AT PTM</a:t>
            </a:r>
          </a:p>
          <a:p>
            <a:endParaRPr lang="en-IN" dirty="0"/>
          </a:p>
        </p:txBody>
      </p:sp>
    </p:spTree>
    <p:extLst>
      <p:ext uri="{BB962C8B-B14F-4D97-AF65-F5344CB8AC3E}">
        <p14:creationId xmlns:p14="http://schemas.microsoft.com/office/powerpoint/2010/main" val="28988268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blip>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pic>
        <p:nvPicPr>
          <p:cNvPr id="4098" name="Picture 2" descr="C:\Users\user\Desktop\sajan shah\fe7f47de2c4799a39c38b848234f7eba.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2049" y="46602"/>
            <a:ext cx="2312895" cy="17933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1024" y="5988346"/>
            <a:ext cx="12093389" cy="1015663"/>
          </a:xfrm>
          <a:prstGeom prst="rect">
            <a:avLst/>
          </a:prstGeom>
          <a:noFill/>
        </p:spPr>
        <p:txBody>
          <a:bodyPr wrap="square" rtlCol="0">
            <a:spAutoFit/>
          </a:bodyPr>
          <a:lstStyle/>
          <a:p>
            <a:endParaRPr lang="en-US" dirty="0" smtClean="0">
              <a:solidFill>
                <a:srgbClr val="FF0000"/>
              </a:solidFill>
              <a:latin typeface="Britannic Bold" pitchFamily="34" charset="0"/>
            </a:endParaRPr>
          </a:p>
          <a:p>
            <a:pPr algn="ctr"/>
            <a:r>
              <a:rPr lang="en-US" sz="2400" dirty="0" smtClean="0">
                <a:solidFill>
                  <a:srgbClr val="FF0000"/>
                </a:solidFill>
                <a:latin typeface="Britannic Bold" pitchFamily="34" charset="0"/>
              </a:rPr>
              <a:t>Skit </a:t>
            </a:r>
            <a:r>
              <a:rPr lang="en-US" sz="2400" dirty="0">
                <a:solidFill>
                  <a:srgbClr val="FF0000"/>
                </a:solidFill>
                <a:latin typeface="Britannic Bold" pitchFamily="34" charset="0"/>
              </a:rPr>
              <a:t>Presentations on the </a:t>
            </a:r>
            <a:r>
              <a:rPr lang="en-US" sz="2400" dirty="0" smtClean="0">
                <a:solidFill>
                  <a:srgbClr val="FF0000"/>
                </a:solidFill>
                <a:latin typeface="Britannic Bold" pitchFamily="34" charset="0"/>
              </a:rPr>
              <a:t>day of PTM from </a:t>
            </a:r>
            <a:r>
              <a:rPr lang="en-US" sz="2400" dirty="0">
                <a:solidFill>
                  <a:srgbClr val="FF0000"/>
                </a:solidFill>
                <a:latin typeface="Britannic Bold" pitchFamily="34" charset="0"/>
              </a:rPr>
              <a:t>the </a:t>
            </a:r>
            <a:r>
              <a:rPr lang="en-US" sz="2400" dirty="0" smtClean="0">
                <a:solidFill>
                  <a:srgbClr val="FF0000"/>
                </a:solidFill>
                <a:latin typeface="Britannic Bold" pitchFamily="34" charset="0"/>
              </a:rPr>
              <a:t>class </a:t>
            </a:r>
            <a:r>
              <a:rPr lang="en-US" sz="2400" dirty="0">
                <a:solidFill>
                  <a:srgbClr val="FF0000"/>
                </a:solidFill>
                <a:latin typeface="Britannic Bold" pitchFamily="34" charset="0"/>
              </a:rPr>
              <a:t>5</a:t>
            </a:r>
            <a:r>
              <a:rPr lang="en-US" sz="2400" dirty="0" smtClean="0">
                <a:solidFill>
                  <a:srgbClr val="FF0000"/>
                </a:solidFill>
                <a:latin typeface="Britannic Bold" pitchFamily="34" charset="0"/>
              </a:rPr>
              <a:t>....  Grammar </a:t>
            </a:r>
            <a:r>
              <a:rPr lang="en-US" sz="2400" dirty="0">
                <a:solidFill>
                  <a:srgbClr val="FF0000"/>
                </a:solidFill>
                <a:latin typeface="Britannic Bold" pitchFamily="34" charset="0"/>
              </a:rPr>
              <a:t>Court- English </a:t>
            </a:r>
            <a:endParaRPr lang="en-US" dirty="0" smtClean="0">
              <a:solidFill>
                <a:srgbClr val="FF0000"/>
              </a:solidFill>
              <a:latin typeface="Britannic Bold" pitchFamily="34" charset="0"/>
            </a:endParaRPr>
          </a:p>
          <a:p>
            <a:r>
              <a:rPr lang="en-US" dirty="0" smtClean="0">
                <a:solidFill>
                  <a:srgbClr val="FF0000"/>
                </a:solidFill>
                <a:latin typeface="Britannic Bold" pitchFamily="34" charset="0"/>
              </a:rPr>
              <a:t>                                                                                      </a:t>
            </a:r>
            <a:endParaRPr lang="en-IN" sz="1400" dirty="0"/>
          </a:p>
        </p:txBody>
      </p:sp>
    </p:spTree>
    <p:extLst>
      <p:ext uri="{BB962C8B-B14F-4D97-AF65-F5344CB8AC3E}">
        <p14:creationId xmlns:p14="http://schemas.microsoft.com/office/powerpoint/2010/main" val="14719226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blip>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pic>
        <p:nvPicPr>
          <p:cNvPr id="4098" name="Picture 2" descr="C:\Users\user\Desktop\sajan shah\fe7f47de2c4799a39c38b848234f7eba.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2049" y="46602"/>
            <a:ext cx="2312895" cy="17933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1024" y="5988346"/>
            <a:ext cx="12093389" cy="830997"/>
          </a:xfrm>
          <a:prstGeom prst="rect">
            <a:avLst/>
          </a:prstGeom>
          <a:noFill/>
        </p:spPr>
        <p:txBody>
          <a:bodyPr wrap="square" rtlCol="0">
            <a:spAutoFit/>
          </a:bodyPr>
          <a:lstStyle/>
          <a:p>
            <a:pPr algn="ctr"/>
            <a:r>
              <a:rPr lang="en-US" sz="2400" dirty="0" smtClean="0">
                <a:solidFill>
                  <a:srgbClr val="FF0000"/>
                </a:solidFill>
                <a:latin typeface="Britannic Bold" pitchFamily="34" charset="0"/>
              </a:rPr>
              <a:t>Skit </a:t>
            </a:r>
            <a:r>
              <a:rPr lang="en-US" sz="2400" dirty="0">
                <a:solidFill>
                  <a:srgbClr val="FF0000"/>
                </a:solidFill>
                <a:latin typeface="Britannic Bold" pitchFamily="34" charset="0"/>
              </a:rPr>
              <a:t>Presentations on the </a:t>
            </a:r>
            <a:r>
              <a:rPr lang="en-US" sz="2400" dirty="0" smtClean="0">
                <a:solidFill>
                  <a:srgbClr val="FF0000"/>
                </a:solidFill>
                <a:latin typeface="Britannic Bold" pitchFamily="34" charset="0"/>
              </a:rPr>
              <a:t>day of PTM from </a:t>
            </a:r>
            <a:r>
              <a:rPr lang="en-US" sz="2400" dirty="0">
                <a:solidFill>
                  <a:srgbClr val="FF0000"/>
                </a:solidFill>
                <a:latin typeface="Britannic Bold" pitchFamily="34" charset="0"/>
              </a:rPr>
              <a:t>the </a:t>
            </a:r>
            <a:r>
              <a:rPr lang="en-US" sz="2400" dirty="0" smtClean="0">
                <a:solidFill>
                  <a:srgbClr val="FF0000"/>
                </a:solidFill>
                <a:latin typeface="Britannic Bold" pitchFamily="34" charset="0"/>
              </a:rPr>
              <a:t>class </a:t>
            </a:r>
            <a:r>
              <a:rPr lang="en-US" sz="2400" dirty="0">
                <a:solidFill>
                  <a:srgbClr val="FF0000"/>
                </a:solidFill>
                <a:latin typeface="Britannic Bold" pitchFamily="34" charset="0"/>
              </a:rPr>
              <a:t>5</a:t>
            </a:r>
            <a:r>
              <a:rPr lang="en-US" sz="2400" dirty="0" smtClean="0">
                <a:solidFill>
                  <a:srgbClr val="FF0000"/>
                </a:solidFill>
                <a:latin typeface="Britannic Bold" pitchFamily="34" charset="0"/>
              </a:rPr>
              <a:t>.... </a:t>
            </a:r>
          </a:p>
          <a:p>
            <a:pPr algn="ctr"/>
            <a:r>
              <a:rPr lang="en-US" sz="2400" dirty="0" smtClean="0">
                <a:solidFill>
                  <a:srgbClr val="FF0000"/>
                </a:solidFill>
                <a:latin typeface="Britannic Bold" pitchFamily="34" charset="0"/>
              </a:rPr>
              <a:t>Fraction Birthday </a:t>
            </a:r>
            <a:r>
              <a:rPr lang="en-US" sz="2400" dirty="0">
                <a:solidFill>
                  <a:srgbClr val="FF0000"/>
                </a:solidFill>
                <a:latin typeface="Britannic Bold" pitchFamily="34" charset="0"/>
              </a:rPr>
              <a:t>Party - </a:t>
            </a:r>
            <a:r>
              <a:rPr lang="en-US" sz="2400" dirty="0" err="1">
                <a:solidFill>
                  <a:srgbClr val="FF0000"/>
                </a:solidFill>
                <a:latin typeface="Britannic Bold" pitchFamily="34" charset="0"/>
              </a:rPr>
              <a:t>Maths</a:t>
            </a:r>
            <a:endParaRPr lang="en-IN" dirty="0"/>
          </a:p>
        </p:txBody>
      </p:sp>
    </p:spTree>
    <p:extLst>
      <p:ext uri="{BB962C8B-B14F-4D97-AF65-F5344CB8AC3E}">
        <p14:creationId xmlns:p14="http://schemas.microsoft.com/office/powerpoint/2010/main" val="35092578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blip>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pic>
        <p:nvPicPr>
          <p:cNvPr id="13314" name="Picture 2" descr="C:\Users\user\Desktop\fd55b2c16f909b4ed8394fed99d18808.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01283" y="0"/>
            <a:ext cx="6589434" cy="590064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20894" y="1801906"/>
            <a:ext cx="4738477" cy="923330"/>
          </a:xfrm>
          <a:prstGeom prst="rect">
            <a:avLst/>
          </a:prstGeom>
          <a:noFill/>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achievements</a:t>
            </a:r>
            <a:endParaRPr lang="en-US" sz="5400" b="1"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sp>
        <p:nvSpPr>
          <p:cNvPr id="6" name="Rectangle 5"/>
          <p:cNvSpPr/>
          <p:nvPr/>
        </p:nvSpPr>
        <p:spPr>
          <a:xfrm>
            <a:off x="4938829" y="3083859"/>
            <a:ext cx="2502608" cy="923330"/>
          </a:xfrm>
          <a:prstGeom prst="rect">
            <a:avLst/>
          </a:prstGeom>
          <a:noFill/>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rPr>
              <a:t>2025-26</a:t>
            </a:r>
            <a:endParaRPr lang="en-US" sz="5400" b="1" cap="all" spc="0" dirty="0">
              <a:ln w="9000" cmpd="sng">
                <a:solidFill>
                  <a:schemeClr val="accent4">
                    <a:shade val="50000"/>
                    <a:satMod val="120000"/>
                  </a:schemeClr>
                </a:solidFill>
                <a:prstDash val="solid"/>
              </a:ln>
              <a:effectLst>
                <a:reflection blurRad="12700" stA="28000" endPos="45000" dist="1000" dir="5400000" sy="-100000" algn="bl" rotWithShape="0"/>
              </a:effectLst>
            </a:endParaRPr>
          </a:p>
        </p:txBody>
      </p:sp>
      <p:pic>
        <p:nvPicPr>
          <p:cNvPr id="13316" name="Picture 4" descr="C:\Users\user\Desktop\0597456a182c6ad34c10f3e595f9d64f.jpg"/>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26091" r="7349" b="41873"/>
          <a:stretch/>
        </p:blipFill>
        <p:spPr bwMode="auto">
          <a:xfrm>
            <a:off x="3820894" y="5289038"/>
            <a:ext cx="4535394" cy="1223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3848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13000" b="-13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228600" y="1317811"/>
            <a:ext cx="5311588" cy="1754326"/>
          </a:xfrm>
          <a:prstGeom prst="rect">
            <a:avLst/>
          </a:prstGeom>
          <a:noFill/>
          <a:scene3d>
            <a:camera prst="perspectiveContrastingRightFacing"/>
            <a:lightRig rig="threePt" dir="t"/>
          </a:scene3d>
        </p:spPr>
        <p:txBody>
          <a:bodyPr wrap="square" rtlCol="0">
            <a:spAutoFit/>
          </a:bodyPr>
          <a:lstStyle/>
          <a:p>
            <a:r>
              <a:rPr lang="en-US" sz="5400" b="1" dirty="0" smtClean="0">
                <a:solidFill>
                  <a:srgbClr val="CC00CC"/>
                </a:solidFill>
                <a:latin typeface="Comic Sans MS" pitchFamily="66" charset="0"/>
              </a:rPr>
              <a:t>Teacher Achievements </a:t>
            </a:r>
            <a:endParaRPr lang="en-IN" sz="6600" b="1" dirty="0">
              <a:solidFill>
                <a:srgbClr val="CC00CC"/>
              </a:solidFill>
              <a:latin typeface="Comic Sans MS" pitchFamily="66" charset="0"/>
            </a:endParaRPr>
          </a:p>
        </p:txBody>
      </p:sp>
    </p:spTree>
    <p:extLst>
      <p:ext uri="{BB962C8B-B14F-4D97-AF65-F5344CB8AC3E}">
        <p14:creationId xmlns:p14="http://schemas.microsoft.com/office/powerpoint/2010/main" val="270919165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0" y="0"/>
            <a:ext cx="12192000" cy="461665"/>
          </a:xfrm>
          <a:prstGeom prst="rect">
            <a:avLst/>
          </a:prstGeom>
          <a:noFill/>
        </p:spPr>
        <p:txBody>
          <a:bodyPr wrap="square" rtlCol="0">
            <a:spAutoFit/>
          </a:bodyPr>
          <a:lstStyle/>
          <a:p>
            <a:r>
              <a:rPr lang="en-US" sz="2400" b="1" dirty="0" err="1" smtClean="0">
                <a:solidFill>
                  <a:srgbClr val="CC00CC"/>
                </a:solidFill>
                <a:latin typeface="Comic Sans MS" pitchFamily="66" charset="0"/>
              </a:rPr>
              <a:t>Kiran</a:t>
            </a:r>
            <a:r>
              <a:rPr lang="en-US" sz="2400" b="1" dirty="0" smtClean="0">
                <a:solidFill>
                  <a:srgbClr val="CC00CC"/>
                </a:solidFill>
                <a:latin typeface="Comic Sans MS" pitchFamily="66" charset="0"/>
              </a:rPr>
              <a:t> </a:t>
            </a:r>
            <a:r>
              <a:rPr lang="en-US" sz="2400" b="1" dirty="0" err="1" smtClean="0">
                <a:solidFill>
                  <a:srgbClr val="CC00CC"/>
                </a:solidFill>
                <a:latin typeface="Comic Sans MS" pitchFamily="66" charset="0"/>
              </a:rPr>
              <a:t>rathod</a:t>
            </a:r>
            <a:endParaRPr lang="en-IN" sz="3200" b="1" dirty="0">
              <a:solidFill>
                <a:srgbClr val="CC00CC"/>
              </a:solidFill>
              <a:latin typeface="Comic Sans MS" pitchFamily="66" charset="0"/>
            </a:endParaRPr>
          </a:p>
        </p:txBody>
      </p:sp>
    </p:spTree>
    <p:extLst>
      <p:ext uri="{BB962C8B-B14F-4D97-AF65-F5344CB8AC3E}">
        <p14:creationId xmlns:p14="http://schemas.microsoft.com/office/powerpoint/2010/main" val="23799966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0" y="0"/>
            <a:ext cx="12192000" cy="954107"/>
          </a:xfrm>
          <a:prstGeom prst="rect">
            <a:avLst/>
          </a:prstGeom>
          <a:noFill/>
        </p:spPr>
        <p:txBody>
          <a:bodyPr wrap="square" rtlCol="0">
            <a:spAutoFit/>
          </a:bodyPr>
          <a:lstStyle/>
          <a:p>
            <a:r>
              <a:rPr lang="en-US" sz="2400" b="1" dirty="0" err="1" smtClean="0">
                <a:solidFill>
                  <a:srgbClr val="CC00CC"/>
                </a:solidFill>
                <a:latin typeface="Comic Sans MS" pitchFamily="66" charset="0"/>
              </a:rPr>
              <a:t>Shilpa</a:t>
            </a:r>
            <a:r>
              <a:rPr lang="en-US" sz="2400" b="1" dirty="0" smtClean="0">
                <a:solidFill>
                  <a:srgbClr val="CC00CC"/>
                </a:solidFill>
                <a:latin typeface="Comic Sans MS" pitchFamily="66" charset="0"/>
              </a:rPr>
              <a:t> </a:t>
            </a:r>
            <a:r>
              <a:rPr lang="en-US" sz="2400" b="1" dirty="0" err="1" smtClean="0">
                <a:solidFill>
                  <a:srgbClr val="CC00CC"/>
                </a:solidFill>
                <a:latin typeface="Comic Sans MS" pitchFamily="66" charset="0"/>
              </a:rPr>
              <a:t>nandanpawar</a:t>
            </a:r>
            <a:endParaRPr lang="en-US" sz="2400" b="1" dirty="0" smtClean="0">
              <a:solidFill>
                <a:srgbClr val="CC00CC"/>
              </a:solidFill>
              <a:latin typeface="Comic Sans MS" pitchFamily="66" charset="0"/>
            </a:endParaRPr>
          </a:p>
          <a:p>
            <a:endParaRPr lang="en-IN" sz="3200" b="1" dirty="0">
              <a:solidFill>
                <a:srgbClr val="CC00CC"/>
              </a:solidFill>
              <a:latin typeface="Comic Sans MS" pitchFamily="66" charset="0"/>
            </a:endParaRPr>
          </a:p>
        </p:txBody>
      </p:sp>
    </p:spTree>
    <p:extLst>
      <p:ext uri="{BB962C8B-B14F-4D97-AF65-F5344CB8AC3E}">
        <p14:creationId xmlns:p14="http://schemas.microsoft.com/office/powerpoint/2010/main" val="29271872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0" y="0"/>
            <a:ext cx="12192000" cy="954107"/>
          </a:xfrm>
          <a:prstGeom prst="rect">
            <a:avLst/>
          </a:prstGeom>
          <a:noFill/>
        </p:spPr>
        <p:txBody>
          <a:bodyPr wrap="square" rtlCol="0">
            <a:spAutoFit/>
          </a:bodyPr>
          <a:lstStyle/>
          <a:p>
            <a:r>
              <a:rPr lang="en-US" sz="2400" b="1" dirty="0" err="1" smtClean="0">
                <a:solidFill>
                  <a:srgbClr val="CC00CC"/>
                </a:solidFill>
                <a:latin typeface="Comic Sans MS" pitchFamily="66" charset="0"/>
              </a:rPr>
              <a:t>Rajeshree</a:t>
            </a:r>
            <a:r>
              <a:rPr lang="en-US" sz="2400" b="1" dirty="0" smtClean="0">
                <a:solidFill>
                  <a:srgbClr val="CC00CC"/>
                </a:solidFill>
                <a:latin typeface="Comic Sans MS" pitchFamily="66" charset="0"/>
              </a:rPr>
              <a:t> </a:t>
            </a:r>
            <a:r>
              <a:rPr lang="en-US" sz="2400" b="1" dirty="0" err="1" smtClean="0">
                <a:solidFill>
                  <a:srgbClr val="CC00CC"/>
                </a:solidFill>
                <a:latin typeface="Comic Sans MS" pitchFamily="66" charset="0"/>
              </a:rPr>
              <a:t>kulkarni</a:t>
            </a:r>
            <a:endParaRPr lang="en-US" sz="2400" b="1" dirty="0" smtClean="0">
              <a:solidFill>
                <a:srgbClr val="CC00CC"/>
              </a:solidFill>
              <a:latin typeface="Comic Sans MS" pitchFamily="66" charset="0"/>
            </a:endParaRPr>
          </a:p>
          <a:p>
            <a:endParaRPr lang="en-IN" sz="3200" b="1" dirty="0">
              <a:solidFill>
                <a:srgbClr val="CC00CC"/>
              </a:solidFill>
              <a:latin typeface="Comic Sans MS" pitchFamily="66" charset="0"/>
            </a:endParaRPr>
          </a:p>
        </p:txBody>
      </p:sp>
    </p:spTree>
    <p:extLst>
      <p:ext uri="{BB962C8B-B14F-4D97-AF65-F5344CB8AC3E}">
        <p14:creationId xmlns:p14="http://schemas.microsoft.com/office/powerpoint/2010/main" val="12124004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0" y="0"/>
            <a:ext cx="12192000" cy="5632311"/>
          </a:xfrm>
          <a:prstGeom prst="rect">
            <a:avLst/>
          </a:prstGeom>
          <a:noFill/>
        </p:spPr>
        <p:txBody>
          <a:bodyPr wrap="square" rtlCol="0">
            <a:spAutoFit/>
          </a:bodyPr>
          <a:lstStyle/>
          <a:p>
            <a:r>
              <a:rPr lang="en-US" sz="2400" b="1" dirty="0">
                <a:solidFill>
                  <a:srgbClr val="CC00CC"/>
                </a:solidFill>
                <a:latin typeface="Comic Sans MS" pitchFamily="66" charset="0"/>
              </a:rPr>
              <a:t>The South Public School Achieves Success in Comic Strip Making </a:t>
            </a:r>
            <a:r>
              <a:rPr lang="en-US" sz="2400" b="1" dirty="0" smtClean="0">
                <a:solidFill>
                  <a:srgbClr val="CC00CC"/>
                </a:solidFill>
                <a:latin typeface="Comic Sans MS" pitchFamily="66" charset="0"/>
              </a:rPr>
              <a:t>Competition. </a:t>
            </a:r>
          </a:p>
          <a:p>
            <a:endParaRPr lang="en-US" sz="2400" b="1" dirty="0">
              <a:solidFill>
                <a:srgbClr val="CC00CC"/>
              </a:solidFill>
              <a:latin typeface="Comic Sans MS" pitchFamily="66" charset="0"/>
            </a:endParaRPr>
          </a:p>
          <a:p>
            <a:r>
              <a:rPr lang="en-US" sz="2400" b="1" dirty="0" smtClean="0">
                <a:solidFill>
                  <a:srgbClr val="CC00CC"/>
                </a:solidFill>
                <a:latin typeface="Comic Sans MS" pitchFamily="66" charset="0"/>
              </a:rPr>
              <a:t>The </a:t>
            </a:r>
            <a:r>
              <a:rPr lang="en-US" sz="2400" b="1" dirty="0">
                <a:solidFill>
                  <a:srgbClr val="CC00CC"/>
                </a:solidFill>
                <a:latin typeface="Comic Sans MS" pitchFamily="66" charset="0"/>
              </a:rPr>
              <a:t>South Public School has once again showcased the creative prowess of its students by securing the third prize in the Comic Strip Making Competition held during the 'SANMERAKI' event organized by MKH </a:t>
            </a:r>
            <a:r>
              <a:rPr lang="en-US" sz="2400" b="1" dirty="0" err="1">
                <a:solidFill>
                  <a:srgbClr val="CC00CC"/>
                </a:solidFill>
                <a:latin typeface="Comic Sans MS" pitchFamily="66" charset="0"/>
              </a:rPr>
              <a:t>Sancheti</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School.The</a:t>
            </a:r>
            <a:r>
              <a:rPr lang="en-US" sz="2400" b="1" dirty="0">
                <a:solidFill>
                  <a:srgbClr val="CC00CC"/>
                </a:solidFill>
                <a:latin typeface="Comic Sans MS" pitchFamily="66" charset="0"/>
              </a:rPr>
              <a:t> winning team consisted of talented students </a:t>
            </a:r>
            <a:r>
              <a:rPr lang="en-US" sz="2400" b="1" dirty="0" err="1">
                <a:solidFill>
                  <a:srgbClr val="CC00CC"/>
                </a:solidFill>
                <a:latin typeface="Comic Sans MS" pitchFamily="66" charset="0"/>
              </a:rPr>
              <a:t>Yukta</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Chinchulkar</a:t>
            </a:r>
            <a:r>
              <a:rPr lang="en-US" sz="2400" b="1" dirty="0">
                <a:solidFill>
                  <a:srgbClr val="CC00CC"/>
                </a:solidFill>
                <a:latin typeface="Comic Sans MS" pitchFamily="66" charset="0"/>
              </a:rPr>
              <a:t> and </a:t>
            </a:r>
            <a:r>
              <a:rPr lang="en-US" sz="2400" b="1" dirty="0" err="1">
                <a:solidFill>
                  <a:srgbClr val="CC00CC"/>
                </a:solidFill>
                <a:latin typeface="Comic Sans MS" pitchFamily="66" charset="0"/>
              </a:rPr>
              <a:t>Varuni</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Deshmukh</a:t>
            </a:r>
            <a:r>
              <a:rPr lang="en-US" sz="2400" b="1" dirty="0">
                <a:solidFill>
                  <a:srgbClr val="CC00CC"/>
                </a:solidFill>
                <a:latin typeface="Comic Sans MS" pitchFamily="66" charset="0"/>
              </a:rPr>
              <a:t> from Class VI A, along with </a:t>
            </a:r>
            <a:r>
              <a:rPr lang="en-US" sz="2400" b="1" dirty="0" err="1">
                <a:solidFill>
                  <a:srgbClr val="CC00CC"/>
                </a:solidFill>
                <a:latin typeface="Comic Sans MS" pitchFamily="66" charset="0"/>
              </a:rPr>
              <a:t>Dimpi</a:t>
            </a:r>
            <a:r>
              <a:rPr lang="en-US" sz="2400" b="1" dirty="0">
                <a:solidFill>
                  <a:srgbClr val="CC00CC"/>
                </a:solidFill>
                <a:latin typeface="Comic Sans MS" pitchFamily="66" charset="0"/>
              </a:rPr>
              <a:t> Krishna </a:t>
            </a:r>
            <a:r>
              <a:rPr lang="en-US" sz="2400" b="1" dirty="0" err="1">
                <a:solidFill>
                  <a:srgbClr val="CC00CC"/>
                </a:solidFill>
                <a:latin typeface="Comic Sans MS" pitchFamily="66" charset="0"/>
              </a:rPr>
              <a:t>Nimje</a:t>
            </a:r>
            <a:r>
              <a:rPr lang="en-US" sz="2400" b="1" dirty="0">
                <a:solidFill>
                  <a:srgbClr val="CC00CC"/>
                </a:solidFill>
                <a:latin typeface="Comic Sans MS" pitchFamily="66" charset="0"/>
              </a:rPr>
              <a:t> and </a:t>
            </a:r>
            <a:r>
              <a:rPr lang="en-US" sz="2400" b="1" dirty="0" err="1">
                <a:solidFill>
                  <a:srgbClr val="CC00CC"/>
                </a:solidFill>
                <a:latin typeface="Comic Sans MS" pitchFamily="66" charset="0"/>
              </a:rPr>
              <a:t>Nandini</a:t>
            </a:r>
            <a:r>
              <a:rPr lang="en-US" sz="2400" b="1" dirty="0">
                <a:solidFill>
                  <a:srgbClr val="CC00CC"/>
                </a:solidFill>
                <a:latin typeface="Comic Sans MS" pitchFamily="66" charset="0"/>
              </a:rPr>
              <a:t> Sharma from Class VI D. Under the guidance of the Arts Department, led by Mr. </a:t>
            </a:r>
            <a:r>
              <a:rPr lang="en-US" sz="2400" b="1" dirty="0" err="1">
                <a:solidFill>
                  <a:srgbClr val="CC00CC"/>
                </a:solidFill>
                <a:latin typeface="Comic Sans MS" pitchFamily="66" charset="0"/>
              </a:rPr>
              <a:t>Tushar</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Sasankar</a:t>
            </a:r>
            <a:r>
              <a:rPr lang="en-US" sz="2400" b="1" dirty="0">
                <a:solidFill>
                  <a:srgbClr val="CC00CC"/>
                </a:solidFill>
                <a:latin typeface="Comic Sans MS" pitchFamily="66" charset="0"/>
              </a:rPr>
              <a:t>, the students demonstrated exceptional artistic skills and creativity</a:t>
            </a:r>
            <a:r>
              <a:rPr lang="en-US" sz="2400" b="1" dirty="0" smtClean="0">
                <a:solidFill>
                  <a:srgbClr val="CC00CC"/>
                </a:solidFill>
                <a:latin typeface="Comic Sans MS" pitchFamily="66" charset="0"/>
              </a:rPr>
              <a:t>.</a:t>
            </a:r>
          </a:p>
          <a:p>
            <a:endParaRPr lang="en-US" sz="2400" b="1" dirty="0">
              <a:solidFill>
                <a:srgbClr val="CC00CC"/>
              </a:solidFill>
              <a:latin typeface="Comic Sans MS" pitchFamily="66" charset="0"/>
            </a:endParaRPr>
          </a:p>
          <a:p>
            <a:r>
              <a:rPr lang="en-US" sz="2400" b="1" dirty="0" smtClean="0">
                <a:solidFill>
                  <a:srgbClr val="CC00CC"/>
                </a:solidFill>
                <a:latin typeface="Comic Sans MS" pitchFamily="66" charset="0"/>
              </a:rPr>
              <a:t>The </a:t>
            </a:r>
            <a:r>
              <a:rPr lang="en-US" sz="2400" b="1" dirty="0">
                <a:solidFill>
                  <a:srgbClr val="CC00CC"/>
                </a:solidFill>
                <a:latin typeface="Comic Sans MS" pitchFamily="66" charset="0"/>
              </a:rPr>
              <a:t>Principal, Dr. </a:t>
            </a:r>
            <a:r>
              <a:rPr lang="en-US" sz="2400" b="1" dirty="0" err="1">
                <a:solidFill>
                  <a:srgbClr val="CC00CC"/>
                </a:solidFill>
                <a:latin typeface="Comic Sans MS" pitchFamily="66" charset="0"/>
              </a:rPr>
              <a:t>Mrunalini</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Dasture</a:t>
            </a:r>
            <a:r>
              <a:rPr lang="en-US" sz="2400" b="1" dirty="0">
                <a:solidFill>
                  <a:srgbClr val="CC00CC"/>
                </a:solidFill>
                <a:latin typeface="Comic Sans MS" pitchFamily="66" charset="0"/>
              </a:rPr>
              <a:t>, praised the efforts of the students, acknowledging their hard work and dedication. This achievement reflects the school's commitment to nurturing the artistic talents of its students and providing them with opportunities to excel in various fields</a:t>
            </a:r>
            <a:r>
              <a:rPr lang="en-US" sz="2400" b="1" dirty="0" smtClean="0">
                <a:solidFill>
                  <a:srgbClr val="CC00CC"/>
                </a:solidFill>
                <a:latin typeface="Comic Sans MS" pitchFamily="66" charset="0"/>
              </a:rPr>
              <a:t>. Congratulations </a:t>
            </a:r>
            <a:r>
              <a:rPr lang="en-US" sz="2400" b="1" dirty="0">
                <a:solidFill>
                  <a:srgbClr val="CC00CC"/>
                </a:solidFill>
                <a:latin typeface="Comic Sans MS" pitchFamily="66" charset="0"/>
              </a:rPr>
              <a:t>to the students and the Arts Department on this well-deserved recognition!</a:t>
            </a:r>
            <a:endParaRPr lang="en-IN" sz="3200" b="1" dirty="0">
              <a:solidFill>
                <a:srgbClr val="CC00CC"/>
              </a:solidFill>
              <a:latin typeface="Comic Sans MS" pitchFamily="66" charset="0"/>
            </a:endParaRPr>
          </a:p>
        </p:txBody>
      </p:sp>
    </p:spTree>
    <p:extLst>
      <p:ext uri="{BB962C8B-B14F-4D97-AF65-F5344CB8AC3E}">
        <p14:creationId xmlns:p14="http://schemas.microsoft.com/office/powerpoint/2010/main" val="2115187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pic>
        <p:nvPicPr>
          <p:cNvPr id="1026" name="Picture 2" descr="C:\Users\user\Downloads\WhatsApp Image 2025-11-15 at 8.54.08 AM (1).jpeg"/>
          <p:cNvPicPr>
            <a:picLocks noChangeAspect="1" noChangeArrowheads="1"/>
          </p:cNvPicPr>
          <p:nvPr/>
        </p:nvPicPr>
        <p:blipFill rotWithShape="1">
          <a:blip r:embed="rId3">
            <a:extLst>
              <a:ext uri="{28A0092B-C50C-407E-A947-70E740481C1C}">
                <a14:useLocalDpi xmlns:a14="http://schemas.microsoft.com/office/drawing/2010/main" val="0"/>
              </a:ext>
            </a:extLst>
          </a:blip>
          <a:srcRect r="21140" b="12939"/>
          <a:stretch/>
        </p:blipFill>
        <p:spPr bwMode="auto">
          <a:xfrm>
            <a:off x="0" y="-486149"/>
            <a:ext cx="8310281" cy="48429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8" name="Picture 4" descr="C:\Users\user\Downloads\WhatsApp Image 2025-11-15 at 8.50.43 AM (1).jpeg"/>
          <p:cNvPicPr>
            <a:picLocks noChangeAspect="1" noChangeArrowheads="1"/>
          </p:cNvPicPr>
          <p:nvPr/>
        </p:nvPicPr>
        <p:blipFill rotWithShape="1">
          <a:blip r:embed="rId4">
            <a:extLst>
              <a:ext uri="{28A0092B-C50C-407E-A947-70E740481C1C}">
                <a14:useLocalDpi xmlns:a14="http://schemas.microsoft.com/office/drawing/2010/main" val="0"/>
              </a:ext>
            </a:extLst>
          </a:blip>
          <a:srcRect l="11682" r="6789"/>
          <a:stretch/>
        </p:blipFill>
        <p:spPr bwMode="auto">
          <a:xfrm>
            <a:off x="8310281" y="201706"/>
            <a:ext cx="3881719" cy="665629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0" name="Picture 6" descr="C:\Users\user\Downloads\WhatsApp Image 2025-11-15 at 8.54.08 AM (2).jpeg"/>
          <p:cNvPicPr>
            <a:picLocks noChangeAspect="1" noChangeArrowheads="1"/>
          </p:cNvPicPr>
          <p:nvPr/>
        </p:nvPicPr>
        <p:blipFill rotWithShape="1">
          <a:blip r:embed="rId5">
            <a:extLst>
              <a:ext uri="{28A0092B-C50C-407E-A947-70E740481C1C}">
                <a14:useLocalDpi xmlns:a14="http://schemas.microsoft.com/office/drawing/2010/main" val="0"/>
              </a:ext>
            </a:extLst>
          </a:blip>
          <a:srcRect l="6315" t="12876" r="3276" b="5279"/>
          <a:stretch/>
        </p:blipFill>
        <p:spPr bwMode="auto">
          <a:xfrm>
            <a:off x="-1" y="4356847"/>
            <a:ext cx="8310281" cy="250115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8899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13000" b="-13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228600" y="1317811"/>
            <a:ext cx="5311588" cy="1754326"/>
          </a:xfrm>
          <a:prstGeom prst="rect">
            <a:avLst/>
          </a:prstGeom>
          <a:noFill/>
          <a:scene3d>
            <a:camera prst="perspectiveContrastingRightFacing"/>
            <a:lightRig rig="threePt" dir="t"/>
          </a:scene3d>
        </p:spPr>
        <p:txBody>
          <a:bodyPr wrap="square" rtlCol="0">
            <a:spAutoFit/>
          </a:bodyPr>
          <a:lstStyle/>
          <a:p>
            <a:r>
              <a:rPr lang="en-US" sz="5400" b="1" dirty="0" smtClean="0">
                <a:solidFill>
                  <a:srgbClr val="CC00CC"/>
                </a:solidFill>
                <a:latin typeface="Comic Sans MS" pitchFamily="66" charset="0"/>
              </a:rPr>
              <a:t>Students</a:t>
            </a:r>
          </a:p>
          <a:p>
            <a:r>
              <a:rPr lang="en-US" sz="5400" b="1" dirty="0" smtClean="0">
                <a:solidFill>
                  <a:srgbClr val="CC00CC"/>
                </a:solidFill>
                <a:latin typeface="Comic Sans MS" pitchFamily="66" charset="0"/>
              </a:rPr>
              <a:t>Achievements </a:t>
            </a:r>
            <a:endParaRPr lang="en-IN" sz="6600" b="1" dirty="0">
              <a:solidFill>
                <a:srgbClr val="CC00CC"/>
              </a:solidFill>
              <a:latin typeface="Comic Sans MS" pitchFamily="66" charset="0"/>
            </a:endParaRPr>
          </a:p>
        </p:txBody>
      </p:sp>
    </p:spTree>
    <p:extLst>
      <p:ext uri="{BB962C8B-B14F-4D97-AF65-F5344CB8AC3E}">
        <p14:creationId xmlns:p14="http://schemas.microsoft.com/office/powerpoint/2010/main" val="19307259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0" y="0"/>
            <a:ext cx="12192000" cy="1938992"/>
          </a:xfrm>
          <a:prstGeom prst="rect">
            <a:avLst/>
          </a:prstGeom>
          <a:noFill/>
        </p:spPr>
        <p:txBody>
          <a:bodyPr wrap="square" rtlCol="0">
            <a:spAutoFit/>
          </a:bodyPr>
          <a:lstStyle/>
          <a:p>
            <a:pPr algn="ctr"/>
            <a:r>
              <a:rPr lang="en-US" sz="2400" b="1" dirty="0">
                <a:solidFill>
                  <a:srgbClr val="333399"/>
                </a:solidFill>
                <a:latin typeface="Comic Sans MS" pitchFamily="66" charset="0"/>
              </a:rPr>
              <a:t>BUDDING SCIENTISTS WIN </a:t>
            </a:r>
            <a:r>
              <a:rPr lang="en-US" sz="2400" b="1" dirty="0" smtClean="0">
                <a:solidFill>
                  <a:srgbClr val="333399"/>
                </a:solidFill>
                <a:latin typeface="Comic Sans MS" pitchFamily="66" charset="0"/>
              </a:rPr>
              <a:t>LAURELS</a:t>
            </a:r>
          </a:p>
          <a:p>
            <a:pPr algn="just"/>
            <a:r>
              <a:rPr lang="en-US" b="1" dirty="0" smtClean="0">
                <a:solidFill>
                  <a:srgbClr val="CC00CC"/>
                </a:solidFill>
                <a:latin typeface="Comic Sans MS" pitchFamily="66" charset="0"/>
              </a:rPr>
              <a:t>South </a:t>
            </a:r>
            <a:r>
              <a:rPr lang="en-US" b="1" dirty="0">
                <a:solidFill>
                  <a:srgbClr val="CC00CC"/>
                </a:solidFill>
                <a:latin typeface="Comic Sans MS" pitchFamily="66" charset="0"/>
              </a:rPr>
              <a:t>Public School feels immense pride in sharing that Mast. </a:t>
            </a:r>
            <a:r>
              <a:rPr lang="en-US" b="1" dirty="0" err="1">
                <a:solidFill>
                  <a:srgbClr val="CC00CC"/>
                </a:solidFill>
                <a:latin typeface="Comic Sans MS" pitchFamily="66" charset="0"/>
              </a:rPr>
              <a:t>Naksh</a:t>
            </a:r>
            <a:r>
              <a:rPr lang="en-US" b="1" dirty="0">
                <a:solidFill>
                  <a:srgbClr val="CC00CC"/>
                </a:solidFill>
                <a:latin typeface="Comic Sans MS" pitchFamily="66" charset="0"/>
              </a:rPr>
              <a:t> </a:t>
            </a:r>
            <a:r>
              <a:rPr lang="en-US" b="1" dirty="0" err="1">
                <a:solidFill>
                  <a:srgbClr val="CC00CC"/>
                </a:solidFill>
                <a:latin typeface="Comic Sans MS" pitchFamily="66" charset="0"/>
              </a:rPr>
              <a:t>Rathod</a:t>
            </a:r>
            <a:r>
              <a:rPr lang="en-US" b="1" dirty="0">
                <a:solidFill>
                  <a:srgbClr val="CC00CC"/>
                </a:solidFill>
                <a:latin typeface="Comic Sans MS" pitchFamily="66" charset="0"/>
              </a:rPr>
              <a:t> (5B) and Mast. </a:t>
            </a:r>
            <a:r>
              <a:rPr lang="en-US" b="1" dirty="0" err="1">
                <a:solidFill>
                  <a:srgbClr val="CC00CC"/>
                </a:solidFill>
                <a:latin typeface="Comic Sans MS" pitchFamily="66" charset="0"/>
              </a:rPr>
              <a:t>Jeevansh</a:t>
            </a:r>
            <a:r>
              <a:rPr lang="en-US" b="1" dirty="0">
                <a:solidFill>
                  <a:srgbClr val="CC00CC"/>
                </a:solidFill>
                <a:latin typeface="Comic Sans MS" pitchFamily="66" charset="0"/>
              </a:rPr>
              <a:t> </a:t>
            </a:r>
            <a:r>
              <a:rPr lang="en-US" b="1" dirty="0" err="1">
                <a:solidFill>
                  <a:srgbClr val="CC00CC"/>
                </a:solidFill>
                <a:latin typeface="Comic Sans MS" pitchFamily="66" charset="0"/>
              </a:rPr>
              <a:t>Pathode</a:t>
            </a:r>
            <a:r>
              <a:rPr lang="en-US" b="1" dirty="0">
                <a:solidFill>
                  <a:srgbClr val="CC00CC"/>
                </a:solidFill>
                <a:latin typeface="Comic Sans MS" pitchFamily="66" charset="0"/>
              </a:rPr>
              <a:t> (5D) have clinched the 2nd Runner‑up position at the </a:t>
            </a:r>
            <a:r>
              <a:rPr lang="en-US" b="1" dirty="0" err="1">
                <a:solidFill>
                  <a:srgbClr val="CC00CC"/>
                </a:solidFill>
                <a:latin typeface="Comic Sans MS" pitchFamily="66" charset="0"/>
              </a:rPr>
              <a:t>Vigyan</a:t>
            </a:r>
            <a:r>
              <a:rPr lang="en-US" b="1" dirty="0">
                <a:solidFill>
                  <a:srgbClr val="CC00CC"/>
                </a:solidFill>
                <a:latin typeface="Comic Sans MS" pitchFamily="66" charset="0"/>
              </a:rPr>
              <a:t> </a:t>
            </a:r>
            <a:r>
              <a:rPr lang="en-US" b="1" dirty="0" err="1">
                <a:solidFill>
                  <a:srgbClr val="CC00CC"/>
                </a:solidFill>
                <a:latin typeface="Comic Sans MS" pitchFamily="66" charset="0"/>
              </a:rPr>
              <a:t>Yatra</a:t>
            </a:r>
            <a:r>
              <a:rPr lang="en-US" b="1" dirty="0">
                <a:solidFill>
                  <a:srgbClr val="CC00CC"/>
                </a:solidFill>
                <a:latin typeface="Comic Sans MS" pitchFamily="66" charset="0"/>
              </a:rPr>
              <a:t> science‑model competition, organized by </a:t>
            </a:r>
            <a:r>
              <a:rPr lang="en-US" b="1" dirty="0" err="1">
                <a:solidFill>
                  <a:srgbClr val="CC00CC"/>
                </a:solidFill>
                <a:latin typeface="Comic Sans MS" pitchFamily="66" charset="0"/>
              </a:rPr>
              <a:t>Bhavan’s</a:t>
            </a:r>
            <a:r>
              <a:rPr lang="en-US" b="1" dirty="0">
                <a:solidFill>
                  <a:srgbClr val="CC00CC"/>
                </a:solidFill>
                <a:latin typeface="Comic Sans MS" pitchFamily="66" charset="0"/>
              </a:rPr>
              <a:t> </a:t>
            </a:r>
            <a:r>
              <a:rPr lang="en-US" b="1" dirty="0" err="1">
                <a:solidFill>
                  <a:srgbClr val="CC00CC"/>
                </a:solidFill>
                <a:latin typeface="Comic Sans MS" pitchFamily="66" charset="0"/>
              </a:rPr>
              <a:t>Aashti</a:t>
            </a:r>
            <a:r>
              <a:rPr lang="en-US" b="1" dirty="0">
                <a:solidFill>
                  <a:srgbClr val="CC00CC"/>
                </a:solidFill>
                <a:latin typeface="Comic Sans MS" pitchFamily="66" charset="0"/>
              </a:rPr>
              <a:t> School. Their innovative project stood out among many entries, earning them this distinguished achievement and bringing laurels to the school. Hearty congratulations to the young scientists and their mentors</a:t>
            </a:r>
            <a:r>
              <a:rPr lang="en-US" sz="2000" b="1" dirty="0">
                <a:solidFill>
                  <a:srgbClr val="CC00CC"/>
                </a:solidFill>
                <a:latin typeface="Comic Sans MS" pitchFamily="66" charset="0"/>
              </a:rPr>
              <a:t>!</a:t>
            </a:r>
            <a:endParaRPr lang="en-IN" sz="2800" b="1" dirty="0">
              <a:solidFill>
                <a:srgbClr val="CC00CC"/>
              </a:solidFill>
              <a:latin typeface="Comic Sans MS" pitchFamily="66" charset="0"/>
            </a:endParaRPr>
          </a:p>
        </p:txBody>
      </p:sp>
      <p:pic>
        <p:nvPicPr>
          <p:cNvPr id="1026" name="Picture 2" descr="C:\Users\user\Downloads\WhatsApp Image 2025-11-23 at 2.13.53 PM.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870"/>
          <a:stretch/>
        </p:blipFill>
        <p:spPr bwMode="auto">
          <a:xfrm>
            <a:off x="1" y="1831434"/>
            <a:ext cx="3644152" cy="253633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C:\Users\user\Downloads\WhatsApp Image 2025-11-23 at 2.13.52 PM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4154" y="1831433"/>
            <a:ext cx="5714999" cy="502656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030" name="Picture 6" descr="C:\Users\user\Downloads\WhatsApp Image 2025-11-23 at 2.13.52 PM.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4367767"/>
            <a:ext cx="3644154" cy="249023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032" name="Picture 8" descr="C:\Users\user\Downloads\WhatsApp Image 2025-11-23 at 2.13.53 PM (1).jpe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7209"/>
          <a:stretch/>
        </p:blipFill>
        <p:spPr bwMode="auto">
          <a:xfrm>
            <a:off x="9359152" y="1877536"/>
            <a:ext cx="2832847" cy="49804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0009575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201703" y="632014"/>
            <a:ext cx="9139518" cy="2031325"/>
          </a:xfrm>
          <a:prstGeom prst="rect">
            <a:avLst/>
          </a:prstGeom>
          <a:noFill/>
          <a:ln w="19050">
            <a:solidFill>
              <a:schemeClr val="tx1"/>
            </a:solidFill>
          </a:ln>
          <a:effectLst>
            <a:glow rad="101600">
              <a:schemeClr val="accent2">
                <a:satMod val="175000"/>
                <a:alpha val="40000"/>
              </a:schemeClr>
            </a:glow>
          </a:effectLst>
        </p:spPr>
        <p:txBody>
          <a:bodyPr wrap="square" rtlCol="0">
            <a:spAutoFit/>
          </a:bodyPr>
          <a:lstStyle>
            <a:defPPr>
              <a:defRPr lang="en-US"/>
            </a:defPPr>
            <a:lvl1pPr>
              <a:defRPr b="1">
                <a:solidFill>
                  <a:srgbClr val="CC00CC"/>
                </a:solidFill>
                <a:latin typeface="Comic Sans MS" pitchFamily="66" charset="0"/>
              </a:defRPr>
            </a:lvl1pPr>
          </a:lstStyle>
          <a:p>
            <a:r>
              <a:rPr lang="en-US" dirty="0"/>
              <a:t>A young author from Class IV B, Mast. </a:t>
            </a:r>
            <a:r>
              <a:rPr lang="en-US" dirty="0" err="1"/>
              <a:t>Tanmay</a:t>
            </a:r>
            <a:r>
              <a:rPr lang="en-US" dirty="0"/>
              <a:t> </a:t>
            </a:r>
            <a:r>
              <a:rPr lang="en-US" dirty="0" err="1"/>
              <a:t>Kamble</a:t>
            </a:r>
            <a:r>
              <a:rPr lang="en-US" dirty="0"/>
              <a:t> of The South Public School at a very young age of just 9, has written a wonderful book titled Rory and the Queen. With the support of his parents, who helped him publish the book and guided him in correcting grammatical errors, he has successfully completed this impressive work. It is truly appreciable and inspiring for the young generation to see such talent and creativity at an early age. The book is available through </a:t>
            </a:r>
            <a:r>
              <a:rPr lang="en-US" dirty="0" err="1"/>
              <a:t>Bri</a:t>
            </a:r>
            <a:r>
              <a:rPr lang="en-US" dirty="0"/>
              <a:t>- Publication.</a:t>
            </a:r>
            <a:endParaRPr lang="en-IN" dirty="0"/>
          </a:p>
        </p:txBody>
      </p:sp>
      <p:pic>
        <p:nvPicPr>
          <p:cNvPr id="1026" name="Picture 2" descr="C:\Users\user\Downloads\WhatsApp Image 2025-09-04 at 2.23.58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07071" y="348305"/>
            <a:ext cx="2581834" cy="367236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237629" y="5416164"/>
            <a:ext cx="6671983" cy="923330"/>
          </a:xfrm>
          <a:prstGeom prst="rect">
            <a:avLst/>
          </a:prstGeom>
          <a:noFill/>
          <a:ln w="19050">
            <a:solidFill>
              <a:schemeClr val="tx1"/>
            </a:solidFill>
          </a:ln>
          <a:effectLst>
            <a:glow rad="101600">
              <a:schemeClr val="accent2">
                <a:satMod val="175000"/>
                <a:alpha val="40000"/>
              </a:schemeClr>
            </a:glow>
          </a:effectLst>
        </p:spPr>
        <p:txBody>
          <a:bodyPr wrap="square" rtlCol="0">
            <a:spAutoFit/>
          </a:bodyPr>
          <a:lstStyle/>
          <a:p>
            <a:r>
              <a:rPr lang="en-US" b="1" dirty="0">
                <a:solidFill>
                  <a:srgbClr val="CC00CC"/>
                </a:solidFill>
                <a:latin typeface="Comic Sans MS" pitchFamily="66" charset="0"/>
              </a:rPr>
              <a:t>Miss </a:t>
            </a:r>
            <a:r>
              <a:rPr lang="en-US" b="1" dirty="0" err="1">
                <a:solidFill>
                  <a:srgbClr val="CC00CC"/>
                </a:solidFill>
                <a:latin typeface="Comic Sans MS" pitchFamily="66" charset="0"/>
              </a:rPr>
              <a:t>Dhara</a:t>
            </a:r>
            <a:r>
              <a:rPr lang="en-US" b="1" dirty="0">
                <a:solidFill>
                  <a:srgbClr val="CC00CC"/>
                </a:solidFill>
                <a:latin typeface="Comic Sans MS" pitchFamily="66" charset="0"/>
              </a:rPr>
              <a:t> </a:t>
            </a:r>
            <a:r>
              <a:rPr lang="en-US" b="1" dirty="0" err="1">
                <a:solidFill>
                  <a:srgbClr val="CC00CC"/>
                </a:solidFill>
                <a:latin typeface="Comic Sans MS" pitchFamily="66" charset="0"/>
              </a:rPr>
              <a:t>Zha</a:t>
            </a:r>
            <a:r>
              <a:rPr lang="en-US" b="1" dirty="0">
                <a:solidFill>
                  <a:srgbClr val="CC00CC"/>
                </a:solidFill>
                <a:latin typeface="Comic Sans MS" pitchFamily="66" charset="0"/>
              </a:rPr>
              <a:t> from class 4th B secured third position in </a:t>
            </a:r>
            <a:r>
              <a:rPr lang="hi-IN" b="1" dirty="0" smtClean="0">
                <a:latin typeface="Comic Sans MS" pitchFamily="66" charset="0"/>
              </a:rPr>
              <a:t>स्वर्गीय </a:t>
            </a:r>
            <a:r>
              <a:rPr lang="hi-IN" b="1" dirty="0">
                <a:latin typeface="Comic Sans MS" pitchFamily="66" charset="0"/>
              </a:rPr>
              <a:t>गिरिजाबाई शेळके स्मृती आंतरशालेय कथा कथन स्पर्धा </a:t>
            </a:r>
            <a:r>
              <a:rPr lang="en-US" b="1" dirty="0" smtClean="0">
                <a:solidFill>
                  <a:srgbClr val="CC00CC"/>
                </a:solidFill>
                <a:latin typeface="Comic Sans MS" pitchFamily="66" charset="0"/>
              </a:rPr>
              <a:t>felicitated </a:t>
            </a:r>
            <a:r>
              <a:rPr lang="en-US" b="1" dirty="0">
                <a:solidFill>
                  <a:srgbClr val="CC00CC"/>
                </a:solidFill>
                <a:latin typeface="Comic Sans MS" pitchFamily="66" charset="0"/>
              </a:rPr>
              <a:t>with a certificate and a cash prize of </a:t>
            </a:r>
            <a:r>
              <a:rPr lang="en-US" b="1" dirty="0" err="1" smtClean="0">
                <a:solidFill>
                  <a:srgbClr val="CC00CC"/>
                </a:solidFill>
                <a:latin typeface="Comic Sans MS" pitchFamily="66" charset="0"/>
              </a:rPr>
              <a:t>Rs</a:t>
            </a:r>
            <a:r>
              <a:rPr lang="en-US" b="1" dirty="0" smtClean="0">
                <a:solidFill>
                  <a:srgbClr val="CC00CC"/>
                </a:solidFill>
                <a:latin typeface="Comic Sans MS" pitchFamily="66" charset="0"/>
              </a:rPr>
              <a:t>. 500</a:t>
            </a:r>
            <a:endParaRPr lang="en-IN" b="1" dirty="0">
              <a:solidFill>
                <a:srgbClr val="CC00CC"/>
              </a:solidFill>
              <a:latin typeface="Comic Sans MS" pitchFamily="66" charset="0"/>
            </a:endParaRPr>
          </a:p>
        </p:txBody>
      </p:sp>
      <p:pic>
        <p:nvPicPr>
          <p:cNvPr id="6" name="Picture 2" descr="C:\Users\user\Downloads\WhatsApp Image 2025-11-12 at 3.18.17 PM (1).jpeg"/>
          <p:cNvPicPr>
            <a:picLocks noChangeAspect="1" noChangeArrowheads="1"/>
          </p:cNvPicPr>
          <p:nvPr/>
        </p:nvPicPr>
        <p:blipFill rotWithShape="1">
          <a:blip r:embed="rId4">
            <a:extLst>
              <a:ext uri="{28A0092B-C50C-407E-A947-70E740481C1C}">
                <a14:useLocalDpi xmlns:a14="http://schemas.microsoft.com/office/drawing/2010/main" val="0"/>
              </a:ext>
            </a:extLst>
          </a:blip>
          <a:srcRect l="27949" t="11855" r="14495" b="13213"/>
          <a:stretch/>
        </p:blipFill>
        <p:spPr bwMode="auto">
          <a:xfrm>
            <a:off x="1808629" y="3106270"/>
            <a:ext cx="3429000" cy="37517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71384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spTree>
    <p:extLst>
      <p:ext uri="{BB962C8B-B14F-4D97-AF65-F5344CB8AC3E}">
        <p14:creationId xmlns:p14="http://schemas.microsoft.com/office/powerpoint/2010/main" val="354672959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sp>
        <p:nvSpPr>
          <p:cNvPr id="2" name="TextBox 1"/>
          <p:cNvSpPr txBox="1"/>
          <p:nvPr/>
        </p:nvSpPr>
        <p:spPr>
          <a:xfrm>
            <a:off x="484095" y="363071"/>
            <a:ext cx="7315200" cy="6370975"/>
          </a:xfrm>
          <a:prstGeom prst="rect">
            <a:avLst/>
          </a:prstGeom>
          <a:noFill/>
        </p:spPr>
        <p:txBody>
          <a:bodyPr wrap="square" rtlCol="0">
            <a:spAutoFit/>
          </a:bodyPr>
          <a:lstStyle/>
          <a:p>
            <a:r>
              <a:rPr lang="en-US" sz="2400" b="1" dirty="0">
                <a:solidFill>
                  <a:srgbClr val="CC00CC"/>
                </a:solidFill>
                <a:latin typeface="Comic Sans MS" pitchFamily="66" charset="0"/>
              </a:rPr>
              <a:t>We are delighted to share that Mast. </a:t>
            </a:r>
            <a:r>
              <a:rPr lang="en-US" sz="2400" b="1" dirty="0" err="1">
                <a:solidFill>
                  <a:srgbClr val="CC00CC"/>
                </a:solidFill>
                <a:latin typeface="Comic Sans MS" pitchFamily="66" charset="0"/>
              </a:rPr>
              <a:t>Aniket</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Kolhekar</a:t>
            </a:r>
            <a:r>
              <a:rPr lang="en-US" sz="2400" b="1" dirty="0">
                <a:solidFill>
                  <a:srgbClr val="CC00CC"/>
                </a:solidFill>
                <a:latin typeface="Comic Sans MS" pitchFamily="66" charset="0"/>
              </a:rPr>
              <a:t> of Grade V brought laurels to our school by securing the First Prize in the </a:t>
            </a:r>
            <a:r>
              <a:rPr lang="en-US" sz="2400" dirty="0"/>
              <a:t>“</a:t>
            </a:r>
            <a:r>
              <a:rPr lang="en-US" sz="2400" dirty="0" err="1"/>
              <a:t>साभिनय</a:t>
            </a:r>
            <a:r>
              <a:rPr lang="en-US" sz="2400" dirty="0"/>
              <a:t> </a:t>
            </a:r>
            <a:r>
              <a:rPr lang="en-US" sz="2400" dirty="0" err="1"/>
              <a:t>काव्य</a:t>
            </a:r>
            <a:r>
              <a:rPr lang="en-US" sz="2400" dirty="0"/>
              <a:t> </a:t>
            </a:r>
            <a:r>
              <a:rPr lang="en-US" sz="2400" dirty="0" err="1"/>
              <a:t>प्रस्तुती</a:t>
            </a:r>
            <a:r>
              <a:rPr lang="en-US" dirty="0"/>
              <a:t>” </a:t>
            </a:r>
            <a:r>
              <a:rPr lang="en-US" sz="2400" b="1" dirty="0">
                <a:solidFill>
                  <a:srgbClr val="CC00CC"/>
                </a:solidFill>
                <a:latin typeface="Comic Sans MS" pitchFamily="66" charset="0"/>
              </a:rPr>
              <a:t>competition. The prestigious event was organized jointly by Maharashtra </a:t>
            </a:r>
            <a:r>
              <a:rPr lang="en-US" sz="2400" b="1" dirty="0" err="1">
                <a:solidFill>
                  <a:srgbClr val="CC00CC"/>
                </a:solidFill>
                <a:latin typeface="Comic Sans MS" pitchFamily="66" charset="0"/>
              </a:rPr>
              <a:t>Rashtra</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Bhasha</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Sabha</a:t>
            </a:r>
            <a:r>
              <a:rPr lang="en-US" sz="2400" b="1" dirty="0">
                <a:solidFill>
                  <a:srgbClr val="CC00CC"/>
                </a:solidFill>
                <a:latin typeface="Comic Sans MS" pitchFamily="66" charset="0"/>
              </a:rPr>
              <a:t> and Maharashtra </a:t>
            </a:r>
            <a:r>
              <a:rPr lang="en-US" sz="2400" b="1" dirty="0" err="1">
                <a:solidFill>
                  <a:srgbClr val="CC00CC"/>
                </a:solidFill>
                <a:latin typeface="Comic Sans MS" pitchFamily="66" charset="0"/>
              </a:rPr>
              <a:t>Bal</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Rangabhoomi</a:t>
            </a:r>
            <a:r>
              <a:rPr lang="en-US" sz="2400" b="1" dirty="0">
                <a:solidFill>
                  <a:srgbClr val="CC00CC"/>
                </a:solidFill>
                <a:latin typeface="Comic Sans MS" pitchFamily="66" charset="0"/>
              </a:rPr>
              <a:t> </a:t>
            </a:r>
            <a:r>
              <a:rPr lang="en-US" sz="2400" b="1" dirty="0" err="1">
                <a:solidFill>
                  <a:srgbClr val="CC00CC"/>
                </a:solidFill>
                <a:latin typeface="Comic Sans MS" pitchFamily="66" charset="0"/>
              </a:rPr>
              <a:t>Parishad</a:t>
            </a:r>
            <a:r>
              <a:rPr lang="en-US" sz="2400" b="1" dirty="0">
                <a:solidFill>
                  <a:srgbClr val="CC00CC"/>
                </a:solidFill>
                <a:latin typeface="Comic Sans MS" pitchFamily="66" charset="0"/>
              </a:rPr>
              <a:t> in Nagpur.</a:t>
            </a:r>
          </a:p>
          <a:p>
            <a:endParaRPr lang="en-US" sz="2400" b="1" dirty="0">
              <a:solidFill>
                <a:srgbClr val="CC00CC"/>
              </a:solidFill>
              <a:latin typeface="Comic Sans MS" pitchFamily="66" charset="0"/>
            </a:endParaRPr>
          </a:p>
          <a:p>
            <a:r>
              <a:rPr lang="en-US" sz="2400" b="1" dirty="0">
                <a:solidFill>
                  <a:srgbClr val="CC00CC"/>
                </a:solidFill>
                <a:latin typeface="Comic Sans MS" pitchFamily="66" charset="0"/>
              </a:rPr>
              <a:t>Amongst 45 talented participants from across Maharashtra, </a:t>
            </a:r>
            <a:r>
              <a:rPr lang="en-US" sz="2400" b="1" dirty="0" err="1">
                <a:solidFill>
                  <a:srgbClr val="CC00CC"/>
                </a:solidFill>
                <a:latin typeface="Comic Sans MS" pitchFamily="66" charset="0"/>
              </a:rPr>
              <a:t>Aniket’s</a:t>
            </a:r>
            <a:r>
              <a:rPr lang="en-US" sz="2400" b="1" dirty="0">
                <a:solidFill>
                  <a:srgbClr val="CC00CC"/>
                </a:solidFill>
                <a:latin typeface="Comic Sans MS" pitchFamily="66" charset="0"/>
              </a:rPr>
              <a:t> outstanding performance earned him the top position. This remarkable accomplishment is indeed a moment of great pride for the school as well as for his parents. </a:t>
            </a:r>
          </a:p>
          <a:p>
            <a:endParaRPr lang="en-US" sz="2400" b="1" dirty="0">
              <a:solidFill>
                <a:srgbClr val="CC00CC"/>
              </a:solidFill>
              <a:latin typeface="Comic Sans MS" pitchFamily="66" charset="0"/>
            </a:endParaRPr>
          </a:p>
          <a:p>
            <a:r>
              <a:rPr lang="en-US" sz="2400" b="1" dirty="0">
                <a:solidFill>
                  <a:srgbClr val="CC00CC"/>
                </a:solidFill>
                <a:latin typeface="Comic Sans MS" pitchFamily="66" charset="0"/>
              </a:rPr>
              <a:t>We wholeheartedly congratulate </a:t>
            </a:r>
            <a:r>
              <a:rPr lang="en-US" sz="2400" b="1" dirty="0" err="1">
                <a:solidFill>
                  <a:srgbClr val="CC00CC"/>
                </a:solidFill>
                <a:latin typeface="Comic Sans MS" pitchFamily="66" charset="0"/>
              </a:rPr>
              <a:t>Aniket</a:t>
            </a:r>
            <a:r>
              <a:rPr lang="en-US" sz="2400" b="1" dirty="0">
                <a:solidFill>
                  <a:srgbClr val="CC00CC"/>
                </a:solidFill>
                <a:latin typeface="Comic Sans MS" pitchFamily="66" charset="0"/>
              </a:rPr>
              <a:t> for his dedication and success.</a:t>
            </a:r>
            <a:endParaRPr lang="en-IN" sz="2400" b="1" dirty="0">
              <a:solidFill>
                <a:srgbClr val="CC00CC"/>
              </a:solidFill>
              <a:latin typeface="Comic Sans MS" pitchFamily="66" charset="0"/>
            </a:endParaRPr>
          </a:p>
        </p:txBody>
      </p:sp>
    </p:spTree>
    <p:extLst>
      <p:ext uri="{BB962C8B-B14F-4D97-AF65-F5344CB8AC3E}">
        <p14:creationId xmlns:p14="http://schemas.microsoft.com/office/powerpoint/2010/main" val="29229345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pic>
        <p:nvPicPr>
          <p:cNvPr id="1026" name="Picture 2" descr="C:\Users\user\Downloads\WhatsApp Image 2025-09-27 at 7.27.05 PM (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9953" y="695654"/>
            <a:ext cx="4596652" cy="462938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C:\Users\user\Downloads\WhatsApp Image 2025-09-29 at 12.57.33 PM (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63318" y="0"/>
            <a:ext cx="3128682" cy="30385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C:\Users\user\Downloads\WhatsApp Image 2025-09-29 at 12.57.33 PM.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63318" y="3038509"/>
            <a:ext cx="3128682" cy="38194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77" y="510988"/>
            <a:ext cx="4222376" cy="5078313"/>
          </a:xfrm>
          <a:prstGeom prst="rect">
            <a:avLst/>
          </a:prstGeom>
          <a:noFill/>
          <a:ln w="19050">
            <a:solidFill>
              <a:schemeClr val="tx1"/>
            </a:solidFill>
          </a:ln>
          <a:effectLst>
            <a:glow rad="101600">
              <a:schemeClr val="accent2">
                <a:satMod val="175000"/>
                <a:alpha val="40000"/>
              </a:schemeClr>
            </a:glow>
          </a:effectLst>
        </p:spPr>
        <p:txBody>
          <a:bodyPr wrap="square" rtlCol="0">
            <a:spAutoFit/>
          </a:bodyPr>
          <a:lstStyle>
            <a:defPPr>
              <a:defRPr lang="en-US"/>
            </a:defPPr>
            <a:lvl1pPr>
              <a:defRPr b="1">
                <a:solidFill>
                  <a:srgbClr val="CC00CC"/>
                </a:solidFill>
                <a:latin typeface="Comic Sans MS" pitchFamily="66" charset="0"/>
              </a:defRPr>
            </a:lvl1pPr>
          </a:lstStyle>
          <a:p>
            <a:endParaRPr lang="en-US" dirty="0"/>
          </a:p>
          <a:p>
            <a:r>
              <a:rPr lang="en-US" dirty="0"/>
              <a:t>We are proud to announce that our students, </a:t>
            </a:r>
            <a:r>
              <a:rPr lang="en-US" dirty="0" err="1"/>
              <a:t>Avni</a:t>
            </a:r>
            <a:r>
              <a:rPr lang="en-US" dirty="0"/>
              <a:t> </a:t>
            </a:r>
            <a:r>
              <a:rPr lang="en-US" dirty="0" err="1"/>
              <a:t>Lakhe</a:t>
            </a:r>
            <a:r>
              <a:rPr lang="en-US" dirty="0"/>
              <a:t> and </a:t>
            </a:r>
            <a:r>
              <a:rPr lang="en-US" dirty="0" err="1"/>
              <a:t>Akanksha</a:t>
            </a:r>
            <a:r>
              <a:rPr lang="en-US" dirty="0"/>
              <a:t> </a:t>
            </a:r>
            <a:r>
              <a:rPr lang="en-US" dirty="0" err="1"/>
              <a:t>Jhade</a:t>
            </a:r>
            <a:r>
              <a:rPr lang="en-US" dirty="0"/>
              <a:t>, participated in the "</a:t>
            </a:r>
            <a:r>
              <a:rPr lang="en-US" dirty="0" err="1"/>
              <a:t>Alankrit</a:t>
            </a:r>
            <a:r>
              <a:rPr lang="en-US" dirty="0"/>
              <a:t> </a:t>
            </a:r>
            <a:r>
              <a:rPr lang="en-US" dirty="0" err="1"/>
              <a:t>Rajbhasha</a:t>
            </a:r>
            <a:r>
              <a:rPr lang="en-US" dirty="0"/>
              <a:t> </a:t>
            </a:r>
            <a:r>
              <a:rPr lang="en-US" dirty="0" err="1"/>
              <a:t>Gaurav</a:t>
            </a:r>
            <a:r>
              <a:rPr lang="en-US" dirty="0"/>
              <a:t>" Debate Competition organized by Mount </a:t>
            </a:r>
            <a:r>
              <a:rPr lang="en-US" dirty="0" err="1"/>
              <a:t>Litera</a:t>
            </a:r>
            <a:r>
              <a:rPr lang="en-US" dirty="0"/>
              <a:t> Zee School. </a:t>
            </a:r>
          </a:p>
          <a:p>
            <a:endParaRPr lang="en-US" dirty="0"/>
          </a:p>
          <a:p>
            <a:r>
              <a:rPr lang="en-US" dirty="0"/>
              <a:t>Both students showcased their exceptional debating skills and were awarded consolation prizes. They received certificates and a cash prize of </a:t>
            </a:r>
            <a:r>
              <a:rPr lang="en-US" dirty="0" err="1"/>
              <a:t>Rs</a:t>
            </a:r>
            <a:r>
              <a:rPr lang="en-US" dirty="0"/>
              <a:t>. 500 each. The school congratulates both students on their achievement and wishes them continued success in their academic pursuits. Well done, </a:t>
            </a:r>
            <a:r>
              <a:rPr lang="en-US" dirty="0" err="1"/>
              <a:t>Avni</a:t>
            </a:r>
            <a:r>
              <a:rPr lang="en-US" dirty="0"/>
              <a:t> and </a:t>
            </a:r>
            <a:r>
              <a:rPr lang="en-US" dirty="0" err="1"/>
              <a:t>Akanksha</a:t>
            </a:r>
            <a:r>
              <a:rPr lang="en-US" dirty="0"/>
              <a:t>!</a:t>
            </a:r>
            <a:endParaRPr lang="en-IN" dirty="0"/>
          </a:p>
        </p:txBody>
      </p:sp>
      <p:sp>
        <p:nvSpPr>
          <p:cNvPr id="2" name="TextBox 1"/>
          <p:cNvSpPr txBox="1"/>
          <p:nvPr/>
        </p:nvSpPr>
        <p:spPr>
          <a:xfrm>
            <a:off x="2541494" y="0"/>
            <a:ext cx="5943600" cy="646331"/>
          </a:xfrm>
          <a:prstGeom prst="rect">
            <a:avLst/>
          </a:prstGeom>
          <a:noFill/>
        </p:spPr>
        <p:txBody>
          <a:bodyPr wrap="square" rtlCol="0">
            <a:spAutoFit/>
          </a:bodyPr>
          <a:lstStyle/>
          <a:p>
            <a:pPr algn="ctr"/>
            <a:r>
              <a:rPr lang="en-US" b="1" u="sng" dirty="0">
                <a:solidFill>
                  <a:srgbClr val="CC00CC"/>
                </a:solidFill>
                <a:latin typeface="Comic Sans MS" pitchFamily="66" charset="0"/>
              </a:rPr>
              <a:t>Debate Competition Winners</a:t>
            </a:r>
          </a:p>
          <a:p>
            <a:endParaRPr lang="en-IN" dirty="0"/>
          </a:p>
        </p:txBody>
      </p:sp>
    </p:spTree>
    <p:extLst>
      <p:ext uri="{BB962C8B-B14F-4D97-AF65-F5344CB8AC3E}">
        <p14:creationId xmlns:p14="http://schemas.microsoft.com/office/powerpoint/2010/main" val="38094932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1512794" y="876727"/>
            <a:ext cx="6427694" cy="369332"/>
          </a:xfrm>
          <a:prstGeom prst="rect">
            <a:avLst/>
          </a:prstGeom>
          <a:noFill/>
        </p:spPr>
        <p:txBody>
          <a:bodyPr wrap="square" rtlCol="0">
            <a:spAutoFit/>
          </a:bodyPr>
          <a:lstStyle/>
          <a:p>
            <a:endParaRPr lang="en-IN"/>
          </a:p>
        </p:txBody>
      </p:sp>
      <p:sp>
        <p:nvSpPr>
          <p:cNvPr id="6" name="TextBox 5"/>
          <p:cNvSpPr txBox="1"/>
          <p:nvPr/>
        </p:nvSpPr>
        <p:spPr>
          <a:xfrm>
            <a:off x="5378824" y="39244"/>
            <a:ext cx="2904564" cy="6463308"/>
          </a:xfrm>
          <a:prstGeom prst="rect">
            <a:avLst/>
          </a:prstGeom>
          <a:noFill/>
          <a:ln w="19050">
            <a:solidFill>
              <a:schemeClr val="tx1"/>
            </a:solidFill>
          </a:ln>
          <a:effectLst>
            <a:glow rad="101600">
              <a:schemeClr val="accent2">
                <a:satMod val="175000"/>
                <a:alpha val="40000"/>
              </a:schemeClr>
            </a:glow>
          </a:effectLst>
        </p:spPr>
        <p:txBody>
          <a:bodyPr wrap="square" rtlCol="0">
            <a:spAutoFit/>
          </a:bodyPr>
          <a:lstStyle>
            <a:defPPr>
              <a:defRPr lang="en-US"/>
            </a:defPPr>
            <a:lvl1pPr>
              <a:defRPr b="1">
                <a:solidFill>
                  <a:srgbClr val="CC00CC"/>
                </a:solidFill>
                <a:latin typeface="Comic Sans MS" pitchFamily="66" charset="0"/>
              </a:defRPr>
            </a:lvl1pPr>
          </a:lstStyle>
          <a:p>
            <a:r>
              <a:rPr lang="en-US" dirty="0"/>
              <a:t>"Gold‑Medal Moment for </a:t>
            </a:r>
            <a:r>
              <a:rPr lang="en-US" dirty="0" err="1"/>
              <a:t>Swara</a:t>
            </a:r>
            <a:r>
              <a:rPr lang="en-US" dirty="0"/>
              <a:t> Thackeray”</a:t>
            </a:r>
          </a:p>
          <a:p>
            <a:r>
              <a:rPr lang="en-US" dirty="0" err="1"/>
              <a:t>Swara</a:t>
            </a:r>
            <a:r>
              <a:rPr lang="en-US" dirty="0"/>
              <a:t> Thackeray, a  7th‑grader ,etched her name in the school’s sports history by clinching the gold medal in skating at the </a:t>
            </a:r>
            <a:r>
              <a:rPr lang="en-US" dirty="0" err="1"/>
              <a:t>Lokmat</a:t>
            </a:r>
            <a:r>
              <a:rPr lang="en-US" dirty="0"/>
              <a:t> </a:t>
            </a:r>
            <a:r>
              <a:rPr lang="en-US" dirty="0" err="1"/>
              <a:t>Maha</a:t>
            </a:r>
            <a:r>
              <a:rPr lang="en-US" dirty="0"/>
              <a:t> Games, organized by </a:t>
            </a:r>
            <a:r>
              <a:rPr lang="en-US" dirty="0" err="1"/>
              <a:t>Lokmat</a:t>
            </a:r>
            <a:r>
              <a:rPr lang="en-US" dirty="0"/>
              <a:t>.</a:t>
            </a:r>
          </a:p>
          <a:p>
            <a:r>
              <a:rPr lang="en-US" dirty="0"/>
              <a:t>The school management and faculty congratulated </a:t>
            </a:r>
            <a:r>
              <a:rPr lang="en-US" dirty="0" err="1"/>
              <a:t>Swara,praising</a:t>
            </a:r>
            <a:r>
              <a:rPr lang="en-US" dirty="0"/>
              <a:t> her commitment and sportsmanship. Her achievement is a shining example that with hard work and perseverance, success is inevitable. We wish </a:t>
            </a:r>
            <a:r>
              <a:rPr lang="en-US" dirty="0" err="1"/>
              <a:t>Swara</a:t>
            </a:r>
            <a:r>
              <a:rPr lang="en-US" dirty="0"/>
              <a:t> many more victories and a glittering future ahead!</a:t>
            </a:r>
            <a:endParaRPr lang="en-IN" dirty="0"/>
          </a:p>
        </p:txBody>
      </p:sp>
      <p:pic>
        <p:nvPicPr>
          <p:cNvPr id="7" name="Picture 2" descr="C:\Users\user\Downloads\WhatsApp Image 2025-11-23 at 2.12.04 PM.jpeg"/>
          <p:cNvPicPr>
            <a:picLocks noChangeAspect="1" noChangeArrowheads="1"/>
          </p:cNvPicPr>
          <p:nvPr/>
        </p:nvPicPr>
        <p:blipFill rotWithShape="1">
          <a:blip r:embed="rId4">
            <a:extLst>
              <a:ext uri="{28A0092B-C50C-407E-A947-70E740481C1C}">
                <a14:useLocalDpi xmlns:a14="http://schemas.microsoft.com/office/drawing/2010/main" val="0"/>
              </a:ext>
            </a:extLst>
          </a:blip>
          <a:srcRect l="15566" t="8298" r="30206"/>
          <a:stretch/>
        </p:blipFill>
        <p:spPr bwMode="auto">
          <a:xfrm>
            <a:off x="8498541" y="39244"/>
            <a:ext cx="3693459" cy="5944697"/>
          </a:xfrm>
          <a:prstGeom prst="snip2DiagRect">
            <a:avLst/>
          </a:prstGeom>
          <a:solidFill>
            <a:srgbClr val="FFFFFF">
              <a:shade val="85000"/>
            </a:srgbClr>
          </a:solidFill>
          <a:ln w="88900" cap="sq">
            <a:solidFill>
              <a:srgbClr val="FFFFFF"/>
            </a:solidFill>
            <a:miter lim="800000"/>
          </a:ln>
          <a:effectLst>
            <a:glow rad="228600">
              <a:schemeClr val="accent4">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3074" name="Picture 2" descr="C:\Users\user\Downloads\WhatsApp Image 2025-11-29 at 8.07.46 AM.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077" r="20059"/>
          <a:stretch/>
        </p:blipFill>
        <p:spPr bwMode="auto">
          <a:xfrm>
            <a:off x="6724" y="0"/>
            <a:ext cx="2702860" cy="5383776"/>
          </a:xfrm>
          <a:prstGeom prst="snip2DiagRect">
            <a:avLst/>
          </a:prstGeom>
          <a:solidFill>
            <a:srgbClr val="FFFFFF">
              <a:shade val="85000"/>
            </a:srgbClr>
          </a:solidFill>
          <a:ln w="88900" cap="sq">
            <a:solidFill>
              <a:srgbClr val="FFFFFF"/>
            </a:solidFill>
            <a:miter lim="800000"/>
          </a:ln>
          <a:effectLst>
            <a:glow rad="228600">
              <a:schemeClr val="accent4">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3076" name="Picture 4" descr="C:\Users\user\Downloads\WhatsApp Image 2025-11-29 at 8.07.47 AM (1).jpe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027"/>
          <a:stretch/>
        </p:blipFill>
        <p:spPr bwMode="auto">
          <a:xfrm>
            <a:off x="2709584" y="1"/>
            <a:ext cx="2421167" cy="5383776"/>
          </a:xfrm>
          <a:prstGeom prst="snip2DiagRect">
            <a:avLst/>
          </a:prstGeom>
          <a:solidFill>
            <a:srgbClr val="FFFFFF">
              <a:shade val="85000"/>
            </a:srgbClr>
          </a:solidFill>
          <a:ln w="88900" cap="sq">
            <a:solidFill>
              <a:srgbClr val="FFFFFF"/>
            </a:solidFill>
            <a:miter lim="800000"/>
          </a:ln>
          <a:effectLst>
            <a:glow rad="228600">
              <a:schemeClr val="accent4">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10" name="TextBox 9"/>
          <p:cNvSpPr txBox="1"/>
          <p:nvPr/>
        </p:nvSpPr>
        <p:spPr>
          <a:xfrm>
            <a:off x="6724" y="5383776"/>
            <a:ext cx="5124027" cy="1200329"/>
          </a:xfrm>
          <a:prstGeom prst="rect">
            <a:avLst/>
          </a:prstGeom>
          <a:noFill/>
          <a:ln w="19050">
            <a:solidFill>
              <a:schemeClr val="tx1"/>
            </a:solidFill>
          </a:ln>
          <a:effectLst>
            <a:glow rad="101600">
              <a:schemeClr val="accent2">
                <a:satMod val="175000"/>
                <a:alpha val="40000"/>
              </a:schemeClr>
            </a:glow>
          </a:effectLst>
        </p:spPr>
        <p:txBody>
          <a:bodyPr wrap="square" rtlCol="0">
            <a:spAutoFit/>
          </a:bodyPr>
          <a:lstStyle>
            <a:defPPr>
              <a:defRPr lang="en-US"/>
            </a:defPPr>
            <a:lvl1pPr>
              <a:defRPr b="1">
                <a:solidFill>
                  <a:srgbClr val="CC00CC"/>
                </a:solidFill>
                <a:latin typeface="Comic Sans MS" pitchFamily="66" charset="0"/>
              </a:defRPr>
            </a:lvl1pPr>
          </a:lstStyle>
          <a:p>
            <a:r>
              <a:rPr lang="en-US" dirty="0"/>
              <a:t>✨ </a:t>
            </a:r>
            <a:r>
              <a:rPr lang="en-US" dirty="0" err="1"/>
              <a:t>Falguni</a:t>
            </a:r>
            <a:r>
              <a:rPr lang="en-US" dirty="0"/>
              <a:t> </a:t>
            </a:r>
            <a:r>
              <a:rPr lang="en-US" dirty="0" err="1"/>
              <a:t>Pimpalghare</a:t>
            </a:r>
            <a:r>
              <a:rPr lang="en-US" dirty="0"/>
              <a:t>, a 4th-grade student of our school, has won a bronze medal in Archery competition at the </a:t>
            </a:r>
            <a:r>
              <a:rPr lang="en-US" dirty="0" err="1"/>
              <a:t>Lokmat</a:t>
            </a:r>
            <a:r>
              <a:rPr lang="en-US" dirty="0"/>
              <a:t> </a:t>
            </a:r>
            <a:r>
              <a:rPr lang="en-US" dirty="0" err="1"/>
              <a:t>Maha</a:t>
            </a:r>
            <a:r>
              <a:rPr lang="en-US" dirty="0"/>
              <a:t> Games, organized by </a:t>
            </a:r>
            <a:r>
              <a:rPr lang="en-US" dirty="0" err="1"/>
              <a:t>Lokmat</a:t>
            </a:r>
            <a:r>
              <a:rPr lang="en-US" dirty="0"/>
              <a:t>.✨</a:t>
            </a:r>
            <a:endParaRPr lang="en-IN" dirty="0"/>
          </a:p>
        </p:txBody>
      </p:sp>
    </p:spTree>
    <p:extLst>
      <p:ext uri="{BB962C8B-B14F-4D97-AF65-F5344CB8AC3E}">
        <p14:creationId xmlns:p14="http://schemas.microsoft.com/office/powerpoint/2010/main" val="5194539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1512794" y="876727"/>
            <a:ext cx="6427694" cy="369332"/>
          </a:xfrm>
          <a:prstGeom prst="rect">
            <a:avLst/>
          </a:prstGeom>
          <a:noFill/>
        </p:spPr>
        <p:txBody>
          <a:bodyPr wrap="square" rtlCol="0">
            <a:spAutoFit/>
          </a:bodyPr>
          <a:lstStyle/>
          <a:p>
            <a:endParaRPr lang="en-IN"/>
          </a:p>
        </p:txBody>
      </p:sp>
      <p:pic>
        <p:nvPicPr>
          <p:cNvPr id="2050" name="Picture 2" descr="C:\Users\user\Downloads\WhatsApp Image 2025-09-19 at 6.25.38 PM.jpeg"/>
          <p:cNvPicPr>
            <a:picLocks noChangeAspect="1" noChangeArrowheads="1"/>
          </p:cNvPicPr>
          <p:nvPr/>
        </p:nvPicPr>
        <p:blipFill rotWithShape="1">
          <a:blip r:embed="rId3">
            <a:extLst>
              <a:ext uri="{28A0092B-C50C-407E-A947-70E740481C1C}">
                <a14:useLocalDpi xmlns:a14="http://schemas.microsoft.com/office/drawing/2010/main" val="0"/>
              </a:ext>
            </a:extLst>
          </a:blip>
          <a:srcRect t="31616"/>
          <a:stretch/>
        </p:blipFill>
        <p:spPr bwMode="auto">
          <a:xfrm>
            <a:off x="1" y="2759678"/>
            <a:ext cx="4726640" cy="4098322"/>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 y="122674"/>
            <a:ext cx="5378823" cy="2554545"/>
          </a:xfrm>
          <a:prstGeom prst="rect">
            <a:avLst/>
          </a:prstGeom>
          <a:noFill/>
        </p:spPr>
        <p:txBody>
          <a:bodyPr wrap="square" rtlCol="0">
            <a:spAutoFit/>
          </a:bodyPr>
          <a:lstStyle/>
          <a:p>
            <a:r>
              <a:rPr lang="en-US" sz="2000" b="1" dirty="0">
                <a:solidFill>
                  <a:srgbClr val="CC00CC"/>
                </a:solidFill>
                <a:latin typeface="Comic Sans MS" pitchFamily="66" charset="0"/>
              </a:rPr>
              <a:t>"</a:t>
            </a:r>
            <a:r>
              <a:rPr lang="en-US" sz="2000" b="1" dirty="0" err="1">
                <a:solidFill>
                  <a:srgbClr val="CC00CC"/>
                </a:solidFill>
                <a:latin typeface="Comic Sans MS" pitchFamily="66" charset="0"/>
              </a:rPr>
              <a:t>Chaitanya</a:t>
            </a:r>
            <a:r>
              <a:rPr lang="en-US" sz="2000" b="1" dirty="0">
                <a:solidFill>
                  <a:srgbClr val="CC00CC"/>
                </a:solidFill>
                <a:latin typeface="Comic Sans MS" pitchFamily="66" charset="0"/>
              </a:rPr>
              <a:t> </a:t>
            </a:r>
            <a:r>
              <a:rPr lang="en-US" sz="2000" b="1" dirty="0" err="1">
                <a:solidFill>
                  <a:srgbClr val="CC00CC"/>
                </a:solidFill>
                <a:latin typeface="Comic Sans MS" pitchFamily="66" charset="0"/>
              </a:rPr>
              <a:t>Kalli</a:t>
            </a:r>
            <a:r>
              <a:rPr lang="en-US" sz="2000" b="1" dirty="0">
                <a:solidFill>
                  <a:srgbClr val="CC00CC"/>
                </a:solidFill>
                <a:latin typeface="Comic Sans MS" pitchFamily="66" charset="0"/>
              </a:rPr>
              <a:t> </a:t>
            </a:r>
            <a:r>
              <a:rPr lang="en-US" sz="2000" b="1" dirty="0" smtClean="0">
                <a:solidFill>
                  <a:srgbClr val="CC00CC"/>
                </a:solidFill>
                <a:latin typeface="Comic Sans MS" pitchFamily="66" charset="0"/>
              </a:rPr>
              <a:t>of </a:t>
            </a:r>
            <a:r>
              <a:rPr lang="en-US" sz="2000" b="1" dirty="0">
                <a:solidFill>
                  <a:srgbClr val="CC00CC"/>
                </a:solidFill>
                <a:latin typeface="Comic Sans MS" pitchFamily="66" charset="0"/>
              </a:rPr>
              <a:t>VIII E  did his alma mater proud when he won first prize in the </a:t>
            </a:r>
            <a:r>
              <a:rPr lang="en-US" sz="2000" b="1" dirty="0">
                <a:latin typeface="Comic Sans MS" pitchFamily="66" charset="0"/>
              </a:rPr>
              <a:t>'My </a:t>
            </a:r>
            <a:r>
              <a:rPr lang="en-US" sz="2000" b="1" dirty="0" err="1">
                <a:latin typeface="Comic Sans MS" pitchFamily="66" charset="0"/>
              </a:rPr>
              <a:t>Favourite</a:t>
            </a:r>
            <a:r>
              <a:rPr lang="en-US" sz="2000" b="1" dirty="0">
                <a:latin typeface="Comic Sans MS" pitchFamily="66" charset="0"/>
              </a:rPr>
              <a:t> Soldier</a:t>
            </a:r>
            <a:r>
              <a:rPr lang="en-US" sz="2000" b="1" dirty="0">
                <a:solidFill>
                  <a:srgbClr val="CC00CC"/>
                </a:solidFill>
                <a:latin typeface="Comic Sans MS" pitchFamily="66" charset="0"/>
              </a:rPr>
              <a:t>' elocution competition, held under the auspices of </a:t>
            </a:r>
            <a:r>
              <a:rPr lang="en-US" sz="2000" b="1" dirty="0" err="1">
                <a:latin typeface="Comic Sans MS" pitchFamily="66" charset="0"/>
              </a:rPr>
              <a:t>Tejachi</a:t>
            </a:r>
            <a:r>
              <a:rPr lang="en-US" sz="2000" b="1" dirty="0">
                <a:latin typeface="Comic Sans MS" pitchFamily="66" charset="0"/>
              </a:rPr>
              <a:t> </a:t>
            </a:r>
            <a:r>
              <a:rPr lang="en-US" sz="2000" b="1" dirty="0" err="1">
                <a:latin typeface="Comic Sans MS" pitchFamily="66" charset="0"/>
              </a:rPr>
              <a:t>Aarti</a:t>
            </a:r>
            <a:r>
              <a:rPr lang="en-US" sz="2000" b="1" dirty="0">
                <a:latin typeface="Comic Sans MS" pitchFamily="66" charset="0"/>
              </a:rPr>
              <a:t> </a:t>
            </a:r>
            <a:r>
              <a:rPr lang="en-US" sz="2000" b="1" dirty="0" err="1">
                <a:latin typeface="Comic Sans MS" pitchFamily="66" charset="0"/>
              </a:rPr>
              <a:t>Abhivyakti</a:t>
            </a:r>
            <a:r>
              <a:rPr lang="en-US" sz="2000" b="1" dirty="0">
                <a:latin typeface="Comic Sans MS" pitchFamily="66" charset="0"/>
              </a:rPr>
              <a:t> </a:t>
            </a:r>
            <a:r>
              <a:rPr lang="en-US" sz="2000" b="1" dirty="0">
                <a:solidFill>
                  <a:srgbClr val="CC00CC"/>
                </a:solidFill>
                <a:latin typeface="Comic Sans MS" pitchFamily="66" charset="0"/>
              </a:rPr>
              <a:t>and graced by Vice Admiral Honorable </a:t>
            </a:r>
            <a:r>
              <a:rPr lang="en-US" sz="2000" b="1" dirty="0" err="1">
                <a:solidFill>
                  <a:srgbClr val="CC00CC"/>
                </a:solidFill>
                <a:latin typeface="Comic Sans MS" pitchFamily="66" charset="0"/>
              </a:rPr>
              <a:t>Shri</a:t>
            </a:r>
            <a:r>
              <a:rPr lang="en-US" sz="2000" b="1" dirty="0">
                <a:solidFill>
                  <a:srgbClr val="CC00CC"/>
                </a:solidFill>
                <a:latin typeface="Comic Sans MS" pitchFamily="66" charset="0"/>
              </a:rPr>
              <a:t> Kishore </a:t>
            </a:r>
            <a:r>
              <a:rPr lang="en-US" sz="2000" b="1" dirty="0" err="1" smtClean="0">
                <a:solidFill>
                  <a:srgbClr val="CC00CC"/>
                </a:solidFill>
                <a:latin typeface="Comic Sans MS" pitchFamily="66" charset="0"/>
              </a:rPr>
              <a:t>Thakre.We</a:t>
            </a:r>
            <a:r>
              <a:rPr lang="en-US" sz="2000" b="1" dirty="0" smtClean="0">
                <a:solidFill>
                  <a:srgbClr val="CC00CC"/>
                </a:solidFill>
                <a:latin typeface="Comic Sans MS" pitchFamily="66" charset="0"/>
              </a:rPr>
              <a:t> </a:t>
            </a:r>
            <a:r>
              <a:rPr lang="en-US" sz="2000" b="1" dirty="0">
                <a:solidFill>
                  <a:srgbClr val="CC00CC"/>
                </a:solidFill>
                <a:latin typeface="Comic Sans MS" pitchFamily="66" charset="0"/>
              </a:rPr>
              <a:t>wish him all the best in his future </a:t>
            </a:r>
            <a:r>
              <a:rPr lang="en-US" sz="2000" b="1" dirty="0" err="1">
                <a:solidFill>
                  <a:srgbClr val="CC00CC"/>
                </a:solidFill>
                <a:latin typeface="Comic Sans MS" pitchFamily="66" charset="0"/>
              </a:rPr>
              <a:t>endeavours</a:t>
            </a:r>
            <a:r>
              <a:rPr lang="en-US" sz="2000" b="1" dirty="0">
                <a:solidFill>
                  <a:srgbClr val="CC00CC"/>
                </a:solidFill>
                <a:latin typeface="Comic Sans MS" pitchFamily="66" charset="0"/>
              </a:rPr>
              <a:t>.</a:t>
            </a:r>
            <a:endParaRPr lang="en-IN" sz="2000" b="1" dirty="0">
              <a:solidFill>
                <a:srgbClr val="CC00CC"/>
              </a:solidFill>
              <a:latin typeface="Comic Sans MS" pitchFamily="66" charset="0"/>
            </a:endParaRPr>
          </a:p>
        </p:txBody>
      </p:sp>
      <p:sp>
        <p:nvSpPr>
          <p:cNvPr id="6" name="TextBox 5"/>
          <p:cNvSpPr txBox="1"/>
          <p:nvPr/>
        </p:nvSpPr>
        <p:spPr>
          <a:xfrm>
            <a:off x="5378824" y="39244"/>
            <a:ext cx="3550024" cy="6555641"/>
          </a:xfrm>
          <a:prstGeom prst="rect">
            <a:avLst/>
          </a:prstGeom>
          <a:noFill/>
        </p:spPr>
        <p:txBody>
          <a:bodyPr wrap="square" rtlCol="0">
            <a:spAutoFit/>
          </a:bodyPr>
          <a:lstStyle/>
          <a:p>
            <a:r>
              <a:rPr lang="en-US" sz="2000" b="1" dirty="0">
                <a:solidFill>
                  <a:srgbClr val="333399"/>
                </a:solidFill>
                <a:latin typeface="Comic Sans MS" pitchFamily="66" charset="0"/>
              </a:rPr>
              <a:t>"Gold‑Medal Moment for </a:t>
            </a:r>
            <a:r>
              <a:rPr lang="en-US" sz="2000" b="1" dirty="0" err="1">
                <a:solidFill>
                  <a:srgbClr val="333399"/>
                </a:solidFill>
                <a:latin typeface="Comic Sans MS" pitchFamily="66" charset="0"/>
              </a:rPr>
              <a:t>Swara</a:t>
            </a:r>
            <a:r>
              <a:rPr lang="en-US" sz="2000" b="1" dirty="0">
                <a:solidFill>
                  <a:srgbClr val="333399"/>
                </a:solidFill>
                <a:latin typeface="Comic Sans MS" pitchFamily="66" charset="0"/>
              </a:rPr>
              <a:t> </a:t>
            </a:r>
            <a:r>
              <a:rPr lang="en-US" sz="2000" b="1" dirty="0" smtClean="0">
                <a:solidFill>
                  <a:srgbClr val="333399"/>
                </a:solidFill>
                <a:latin typeface="Comic Sans MS" pitchFamily="66" charset="0"/>
              </a:rPr>
              <a:t>Thackeray”</a:t>
            </a:r>
          </a:p>
          <a:p>
            <a:r>
              <a:rPr lang="en-US" sz="2000" b="1" dirty="0" err="1" smtClean="0">
                <a:solidFill>
                  <a:srgbClr val="CC00CC"/>
                </a:solidFill>
                <a:latin typeface="Comic Sans MS" pitchFamily="66" charset="0"/>
              </a:rPr>
              <a:t>Swara</a:t>
            </a:r>
            <a:r>
              <a:rPr lang="en-US" sz="2000" b="1" dirty="0" smtClean="0">
                <a:solidFill>
                  <a:srgbClr val="CC00CC"/>
                </a:solidFill>
                <a:latin typeface="Comic Sans MS" pitchFamily="66" charset="0"/>
              </a:rPr>
              <a:t> </a:t>
            </a:r>
            <a:r>
              <a:rPr lang="en-US" sz="2000" b="1" dirty="0">
                <a:solidFill>
                  <a:srgbClr val="CC00CC"/>
                </a:solidFill>
                <a:latin typeface="Comic Sans MS" pitchFamily="66" charset="0"/>
              </a:rPr>
              <a:t>Thackeray, a  7th‑grader </a:t>
            </a:r>
            <a:r>
              <a:rPr lang="en-US" sz="2000" b="1" dirty="0" smtClean="0">
                <a:solidFill>
                  <a:srgbClr val="CC00CC"/>
                </a:solidFill>
                <a:latin typeface="Comic Sans MS" pitchFamily="66" charset="0"/>
              </a:rPr>
              <a:t>,etched </a:t>
            </a:r>
            <a:r>
              <a:rPr lang="en-US" sz="2000" b="1" dirty="0">
                <a:solidFill>
                  <a:srgbClr val="CC00CC"/>
                </a:solidFill>
                <a:latin typeface="Comic Sans MS" pitchFamily="66" charset="0"/>
              </a:rPr>
              <a:t>her name in the school’s sports history by clinching the gold medal in skating at the </a:t>
            </a:r>
            <a:r>
              <a:rPr lang="en-US" sz="2000" b="1" dirty="0" err="1">
                <a:solidFill>
                  <a:srgbClr val="CC00CC"/>
                </a:solidFill>
                <a:latin typeface="Comic Sans MS" pitchFamily="66" charset="0"/>
              </a:rPr>
              <a:t>Lokmat</a:t>
            </a:r>
            <a:r>
              <a:rPr lang="en-US" sz="2000" b="1" dirty="0">
                <a:solidFill>
                  <a:srgbClr val="CC00CC"/>
                </a:solidFill>
                <a:latin typeface="Comic Sans MS" pitchFamily="66" charset="0"/>
              </a:rPr>
              <a:t> </a:t>
            </a:r>
            <a:r>
              <a:rPr lang="en-US" sz="2000" b="1" dirty="0" err="1">
                <a:solidFill>
                  <a:srgbClr val="CC00CC"/>
                </a:solidFill>
                <a:latin typeface="Comic Sans MS" pitchFamily="66" charset="0"/>
              </a:rPr>
              <a:t>Maha</a:t>
            </a:r>
            <a:r>
              <a:rPr lang="en-US" sz="2000" b="1" dirty="0">
                <a:solidFill>
                  <a:srgbClr val="CC00CC"/>
                </a:solidFill>
                <a:latin typeface="Comic Sans MS" pitchFamily="66" charset="0"/>
              </a:rPr>
              <a:t> Games, organized by </a:t>
            </a:r>
            <a:r>
              <a:rPr lang="en-US" sz="2000" b="1" dirty="0" err="1">
                <a:solidFill>
                  <a:srgbClr val="CC00CC"/>
                </a:solidFill>
                <a:latin typeface="Comic Sans MS" pitchFamily="66" charset="0"/>
              </a:rPr>
              <a:t>Lokmat</a:t>
            </a:r>
            <a:r>
              <a:rPr lang="en-US" sz="2000" b="1" dirty="0" smtClean="0">
                <a:solidFill>
                  <a:srgbClr val="CC00CC"/>
                </a:solidFill>
                <a:latin typeface="Comic Sans MS" pitchFamily="66" charset="0"/>
              </a:rPr>
              <a:t>.</a:t>
            </a:r>
          </a:p>
          <a:p>
            <a:r>
              <a:rPr lang="en-US" sz="2000" b="1" dirty="0" smtClean="0">
                <a:solidFill>
                  <a:srgbClr val="CC00CC"/>
                </a:solidFill>
                <a:latin typeface="Comic Sans MS" pitchFamily="66" charset="0"/>
              </a:rPr>
              <a:t>The </a:t>
            </a:r>
            <a:r>
              <a:rPr lang="en-US" sz="2000" b="1" dirty="0">
                <a:solidFill>
                  <a:srgbClr val="CC00CC"/>
                </a:solidFill>
                <a:latin typeface="Comic Sans MS" pitchFamily="66" charset="0"/>
              </a:rPr>
              <a:t>school management and faculty congratulated </a:t>
            </a:r>
            <a:r>
              <a:rPr lang="en-US" sz="2000" b="1" dirty="0" err="1" smtClean="0">
                <a:solidFill>
                  <a:srgbClr val="CC00CC"/>
                </a:solidFill>
                <a:latin typeface="Comic Sans MS" pitchFamily="66" charset="0"/>
              </a:rPr>
              <a:t>Swara,praising</a:t>
            </a:r>
            <a:r>
              <a:rPr lang="en-US" sz="2000" b="1" dirty="0" smtClean="0">
                <a:solidFill>
                  <a:srgbClr val="CC00CC"/>
                </a:solidFill>
                <a:latin typeface="Comic Sans MS" pitchFamily="66" charset="0"/>
              </a:rPr>
              <a:t> </a:t>
            </a:r>
            <a:r>
              <a:rPr lang="en-US" sz="2000" b="1" dirty="0">
                <a:solidFill>
                  <a:srgbClr val="CC00CC"/>
                </a:solidFill>
                <a:latin typeface="Comic Sans MS" pitchFamily="66" charset="0"/>
              </a:rPr>
              <a:t>her commitment and sportsmanship. Her achievement is a shining example that with hard work and perseverance, success is inevitable</a:t>
            </a:r>
            <a:r>
              <a:rPr lang="en-US" sz="2000" b="1" dirty="0" smtClean="0">
                <a:solidFill>
                  <a:srgbClr val="CC00CC"/>
                </a:solidFill>
                <a:latin typeface="Comic Sans MS" pitchFamily="66" charset="0"/>
              </a:rPr>
              <a:t>. We </a:t>
            </a:r>
            <a:r>
              <a:rPr lang="en-US" sz="2000" b="1" dirty="0">
                <a:solidFill>
                  <a:srgbClr val="CC00CC"/>
                </a:solidFill>
                <a:latin typeface="Comic Sans MS" pitchFamily="66" charset="0"/>
              </a:rPr>
              <a:t>wish </a:t>
            </a:r>
            <a:r>
              <a:rPr lang="en-US" sz="2000" b="1" dirty="0" err="1">
                <a:solidFill>
                  <a:srgbClr val="CC00CC"/>
                </a:solidFill>
                <a:latin typeface="Comic Sans MS" pitchFamily="66" charset="0"/>
              </a:rPr>
              <a:t>Swara</a:t>
            </a:r>
            <a:r>
              <a:rPr lang="en-US" sz="2000" b="1" dirty="0">
                <a:solidFill>
                  <a:srgbClr val="CC00CC"/>
                </a:solidFill>
                <a:latin typeface="Comic Sans MS" pitchFamily="66" charset="0"/>
              </a:rPr>
              <a:t> many more victories and a glittering future ahead!</a:t>
            </a:r>
            <a:endParaRPr lang="en-IN" sz="2000" b="1" dirty="0">
              <a:solidFill>
                <a:srgbClr val="CC00CC"/>
              </a:solidFill>
              <a:latin typeface="Comic Sans MS" pitchFamily="66" charset="0"/>
            </a:endParaRPr>
          </a:p>
        </p:txBody>
      </p:sp>
      <p:pic>
        <p:nvPicPr>
          <p:cNvPr id="7" name="Picture 2" descr="C:\Users\user\Downloads\WhatsApp Image 2025-11-23 at 2.12.04 PM.jpeg"/>
          <p:cNvPicPr>
            <a:picLocks noChangeAspect="1" noChangeArrowheads="1"/>
          </p:cNvPicPr>
          <p:nvPr/>
        </p:nvPicPr>
        <p:blipFill rotWithShape="1">
          <a:blip r:embed="rId4">
            <a:extLst>
              <a:ext uri="{28A0092B-C50C-407E-A947-70E740481C1C}">
                <a14:useLocalDpi xmlns:a14="http://schemas.microsoft.com/office/drawing/2010/main" val="0"/>
              </a:ext>
            </a:extLst>
          </a:blip>
          <a:srcRect l="15566" t="8298" r="30206"/>
          <a:stretch/>
        </p:blipFill>
        <p:spPr bwMode="auto">
          <a:xfrm>
            <a:off x="8740588" y="1385046"/>
            <a:ext cx="3451412" cy="5209839"/>
          </a:xfrm>
          <a:prstGeom prst="snip2DiagRect">
            <a:avLst/>
          </a:prstGeom>
          <a:solidFill>
            <a:srgbClr val="FFFFFF">
              <a:shade val="85000"/>
            </a:srgbClr>
          </a:solidFill>
          <a:ln w="88900" cap="sq">
            <a:solidFill>
              <a:srgbClr val="FFFFFF"/>
            </a:solidFill>
            <a:miter lim="800000"/>
          </a:ln>
          <a:effectLst>
            <a:glow rad="228600">
              <a:schemeClr val="accent4">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87586527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pic>
        <p:nvPicPr>
          <p:cNvPr id="1026" name="Picture 2" descr="C:\Users\user\Downloads\WhatsApp Image 2025-11-25 at 12.48.57 PM.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10435"/>
            <a:ext cx="6406927" cy="40475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C:\Users\user\Downloads\WhatsApp Image 2025-11-25 at 12.48.56 PM (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6927" y="2810434"/>
            <a:ext cx="2547060" cy="4047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C:\Users\user\Downloads\WhatsApp Image 2025-11-25 at 12.48.56 PM.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53987" y="2810434"/>
            <a:ext cx="3238013" cy="4047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43009"/>
            <a:ext cx="12088906" cy="2554545"/>
          </a:xfrm>
          <a:prstGeom prst="rect">
            <a:avLst/>
          </a:prstGeom>
          <a:noFill/>
        </p:spPr>
        <p:txBody>
          <a:bodyPr wrap="square" rtlCol="0">
            <a:spAutoFit/>
          </a:bodyPr>
          <a:lstStyle/>
          <a:p>
            <a:pPr algn="ctr"/>
            <a:r>
              <a:rPr lang="en-US" sz="3200" dirty="0" smtClean="0">
                <a:solidFill>
                  <a:srgbClr val="A50021"/>
                </a:solidFill>
              </a:rPr>
              <a:t>🌟</a:t>
            </a:r>
            <a:r>
              <a:rPr lang="en-US" sz="2400" dirty="0" smtClean="0"/>
              <a:t> </a:t>
            </a:r>
            <a:r>
              <a:rPr lang="en-US" sz="2400" dirty="0">
                <a:solidFill>
                  <a:srgbClr val="333399"/>
                </a:solidFill>
                <a:latin typeface="Comic Sans MS" pitchFamily="66" charset="0"/>
              </a:rPr>
              <a:t>Proud Moment for THE SOUTH PUBLIC SCHOOL( TSPS)! </a:t>
            </a:r>
            <a:r>
              <a:rPr lang="en-US" sz="3200" dirty="0">
                <a:solidFill>
                  <a:srgbClr val="A50021"/>
                </a:solidFill>
              </a:rPr>
              <a:t>🌟</a:t>
            </a:r>
          </a:p>
          <a:p>
            <a:endParaRPr lang="en-US" dirty="0">
              <a:solidFill>
                <a:srgbClr val="333399"/>
              </a:solidFill>
              <a:latin typeface="Comic Sans MS" pitchFamily="66" charset="0"/>
            </a:endParaRPr>
          </a:p>
          <a:p>
            <a:r>
              <a:rPr lang="en-US" dirty="0" smtClean="0">
                <a:solidFill>
                  <a:srgbClr val="333399"/>
                </a:solidFill>
                <a:latin typeface="Comic Sans MS" pitchFamily="66" charset="0"/>
              </a:rPr>
              <a:t>Students </a:t>
            </a:r>
            <a:r>
              <a:rPr lang="en-US" dirty="0">
                <a:solidFill>
                  <a:srgbClr val="333399"/>
                </a:solidFill>
                <a:latin typeface="Comic Sans MS" pitchFamily="66" charset="0"/>
              </a:rPr>
              <a:t>of our school excelled at the Kickboxing Championship 2025, </a:t>
            </a:r>
            <a:r>
              <a:rPr lang="en-US" dirty="0" err="1">
                <a:solidFill>
                  <a:srgbClr val="333399"/>
                </a:solidFill>
                <a:latin typeface="Comic Sans MS" pitchFamily="66" charset="0"/>
              </a:rPr>
              <a:t>organised</a:t>
            </a:r>
            <a:r>
              <a:rPr lang="en-US" dirty="0">
                <a:solidFill>
                  <a:srgbClr val="333399"/>
                </a:solidFill>
                <a:latin typeface="Comic Sans MS" pitchFamily="66" charset="0"/>
              </a:rPr>
              <a:t> by the Sports Kickboxing Association of Nagpur.🥇 </a:t>
            </a:r>
            <a:r>
              <a:rPr lang="en-US" dirty="0" err="1">
                <a:solidFill>
                  <a:srgbClr val="333399"/>
                </a:solidFill>
                <a:latin typeface="Comic Sans MS" pitchFamily="66" charset="0"/>
              </a:rPr>
              <a:t>Gargi</a:t>
            </a:r>
            <a:r>
              <a:rPr lang="en-US" dirty="0">
                <a:solidFill>
                  <a:srgbClr val="333399"/>
                </a:solidFill>
                <a:latin typeface="Comic Sans MS" pitchFamily="66" charset="0"/>
              </a:rPr>
              <a:t> </a:t>
            </a:r>
            <a:r>
              <a:rPr lang="en-US" dirty="0" err="1">
                <a:solidFill>
                  <a:srgbClr val="333399"/>
                </a:solidFill>
                <a:latin typeface="Comic Sans MS" pitchFamily="66" charset="0"/>
              </a:rPr>
              <a:t>Shete</a:t>
            </a:r>
            <a:r>
              <a:rPr lang="en-US" dirty="0">
                <a:solidFill>
                  <a:srgbClr val="333399"/>
                </a:solidFill>
                <a:latin typeface="Comic Sans MS" pitchFamily="66" charset="0"/>
              </a:rPr>
              <a:t> (3D) – Gold in Point Fight &amp; Gold in Team </a:t>
            </a:r>
            <a:r>
              <a:rPr lang="en-US" dirty="0" smtClean="0">
                <a:solidFill>
                  <a:srgbClr val="333399"/>
                </a:solidFill>
                <a:latin typeface="Comic Sans MS" pitchFamily="66" charset="0"/>
              </a:rPr>
              <a:t>Event</a:t>
            </a:r>
          </a:p>
          <a:p>
            <a:r>
              <a:rPr lang="en-US" dirty="0" smtClean="0">
                <a:solidFill>
                  <a:srgbClr val="A50021"/>
                </a:solidFill>
                <a:latin typeface="Comic Sans MS" pitchFamily="66" charset="0"/>
              </a:rPr>
              <a:t>🥇</a:t>
            </a:r>
            <a:r>
              <a:rPr lang="en-US" dirty="0" smtClean="0">
                <a:solidFill>
                  <a:srgbClr val="333399"/>
                </a:solidFill>
                <a:latin typeface="Comic Sans MS" pitchFamily="66" charset="0"/>
              </a:rPr>
              <a:t>  </a:t>
            </a:r>
            <a:r>
              <a:rPr lang="en-US" dirty="0" err="1" smtClean="0">
                <a:solidFill>
                  <a:srgbClr val="333399"/>
                </a:solidFill>
                <a:latin typeface="Comic Sans MS" pitchFamily="66" charset="0"/>
              </a:rPr>
              <a:t>Vaidehi</a:t>
            </a:r>
            <a:r>
              <a:rPr lang="en-US" dirty="0" smtClean="0">
                <a:solidFill>
                  <a:srgbClr val="333399"/>
                </a:solidFill>
                <a:latin typeface="Comic Sans MS" pitchFamily="66" charset="0"/>
              </a:rPr>
              <a:t> </a:t>
            </a:r>
            <a:r>
              <a:rPr lang="en-US" dirty="0" err="1">
                <a:solidFill>
                  <a:srgbClr val="333399"/>
                </a:solidFill>
                <a:latin typeface="Comic Sans MS" pitchFamily="66" charset="0"/>
              </a:rPr>
              <a:t>Shete</a:t>
            </a:r>
            <a:r>
              <a:rPr lang="en-US" dirty="0">
                <a:solidFill>
                  <a:srgbClr val="333399"/>
                </a:solidFill>
                <a:latin typeface="Comic Sans MS" pitchFamily="66" charset="0"/>
              </a:rPr>
              <a:t> – Gold in Point Fight &amp; Gold in Team </a:t>
            </a:r>
            <a:r>
              <a:rPr lang="en-US" dirty="0" smtClean="0">
                <a:solidFill>
                  <a:srgbClr val="333399"/>
                </a:solidFill>
                <a:latin typeface="Comic Sans MS" pitchFamily="66" charset="0"/>
              </a:rPr>
              <a:t>Event</a:t>
            </a:r>
          </a:p>
          <a:p>
            <a:r>
              <a:rPr lang="en-US" dirty="0" smtClean="0">
                <a:solidFill>
                  <a:srgbClr val="A50021"/>
                </a:solidFill>
                <a:latin typeface="Comic Sans MS" pitchFamily="66" charset="0"/>
              </a:rPr>
              <a:t>🥇 </a:t>
            </a:r>
            <a:r>
              <a:rPr lang="en-US" dirty="0" smtClean="0">
                <a:solidFill>
                  <a:srgbClr val="333399"/>
                </a:solidFill>
                <a:latin typeface="Comic Sans MS" pitchFamily="66" charset="0"/>
              </a:rPr>
              <a:t> </a:t>
            </a:r>
            <a:r>
              <a:rPr lang="en-US" dirty="0" err="1">
                <a:solidFill>
                  <a:srgbClr val="333399"/>
                </a:solidFill>
                <a:latin typeface="Comic Sans MS" pitchFamily="66" charset="0"/>
              </a:rPr>
              <a:t>Riddhi</a:t>
            </a:r>
            <a:r>
              <a:rPr lang="en-US" dirty="0">
                <a:solidFill>
                  <a:srgbClr val="333399"/>
                </a:solidFill>
                <a:latin typeface="Comic Sans MS" pitchFamily="66" charset="0"/>
              </a:rPr>
              <a:t> </a:t>
            </a:r>
            <a:r>
              <a:rPr lang="en-US" dirty="0" err="1">
                <a:solidFill>
                  <a:srgbClr val="333399"/>
                </a:solidFill>
                <a:latin typeface="Comic Sans MS" pitchFamily="66" charset="0"/>
              </a:rPr>
              <a:t>Dhonge</a:t>
            </a:r>
            <a:r>
              <a:rPr lang="en-US" dirty="0">
                <a:solidFill>
                  <a:srgbClr val="333399"/>
                </a:solidFill>
                <a:latin typeface="Comic Sans MS" pitchFamily="66" charset="0"/>
              </a:rPr>
              <a:t> (5B) – Gold in Point Fight, Gold in Creative Form Weapon &amp; Gold in Creative </a:t>
            </a:r>
            <a:r>
              <a:rPr lang="en-US" dirty="0" smtClean="0">
                <a:solidFill>
                  <a:srgbClr val="333399"/>
                </a:solidFill>
                <a:latin typeface="Comic Sans MS" pitchFamily="66" charset="0"/>
              </a:rPr>
              <a:t>Form</a:t>
            </a:r>
          </a:p>
          <a:p>
            <a:r>
              <a:rPr lang="en-US" dirty="0" smtClean="0">
                <a:solidFill>
                  <a:srgbClr val="A50021"/>
                </a:solidFill>
                <a:latin typeface="Comic Sans MS" pitchFamily="66" charset="0"/>
              </a:rPr>
              <a:t>🥇  </a:t>
            </a:r>
            <a:r>
              <a:rPr lang="en-US" dirty="0" err="1" smtClean="0">
                <a:solidFill>
                  <a:srgbClr val="333399"/>
                </a:solidFill>
                <a:latin typeface="Comic Sans MS" pitchFamily="66" charset="0"/>
              </a:rPr>
              <a:t>Vrushank</a:t>
            </a:r>
            <a:r>
              <a:rPr lang="en-US" dirty="0" smtClean="0">
                <a:solidFill>
                  <a:srgbClr val="333399"/>
                </a:solidFill>
                <a:latin typeface="Comic Sans MS" pitchFamily="66" charset="0"/>
              </a:rPr>
              <a:t> </a:t>
            </a:r>
            <a:r>
              <a:rPr lang="en-US" dirty="0" err="1">
                <a:solidFill>
                  <a:srgbClr val="333399"/>
                </a:solidFill>
                <a:latin typeface="Comic Sans MS" pitchFamily="66" charset="0"/>
              </a:rPr>
              <a:t>Dhonge</a:t>
            </a:r>
            <a:r>
              <a:rPr lang="en-US" dirty="0">
                <a:solidFill>
                  <a:srgbClr val="333399"/>
                </a:solidFill>
                <a:latin typeface="Comic Sans MS" pitchFamily="66" charset="0"/>
              </a:rPr>
              <a:t> (5D) – Gold in Point Fight, Gold in Simple Creative &amp; Silver in Team </a:t>
            </a:r>
            <a:r>
              <a:rPr lang="en-US" dirty="0" smtClean="0">
                <a:solidFill>
                  <a:srgbClr val="333399"/>
                </a:solidFill>
                <a:latin typeface="Comic Sans MS" pitchFamily="66" charset="0"/>
              </a:rPr>
              <a:t>Event </a:t>
            </a:r>
          </a:p>
          <a:p>
            <a:pPr algn="ctr"/>
            <a:r>
              <a:rPr lang="en-US" sz="2000" dirty="0" smtClean="0">
                <a:solidFill>
                  <a:srgbClr val="FF00FF"/>
                </a:solidFill>
                <a:latin typeface="Comic Sans MS" pitchFamily="66" charset="0"/>
              </a:rPr>
              <a:t>Our </a:t>
            </a:r>
            <a:r>
              <a:rPr lang="en-US" sz="2000" dirty="0">
                <a:solidFill>
                  <a:srgbClr val="FF00FF"/>
                </a:solidFill>
                <a:latin typeface="Comic Sans MS" pitchFamily="66" charset="0"/>
              </a:rPr>
              <a:t>young champions have brought great laurels to </a:t>
            </a:r>
            <a:r>
              <a:rPr lang="en-US" sz="2000" dirty="0" err="1">
                <a:solidFill>
                  <a:srgbClr val="FF00FF"/>
                </a:solidFill>
                <a:latin typeface="Comic Sans MS" pitchFamily="66" charset="0"/>
              </a:rPr>
              <a:t>TSPS!Heartiest</a:t>
            </a:r>
            <a:r>
              <a:rPr lang="en-US" sz="2000" dirty="0">
                <a:solidFill>
                  <a:srgbClr val="FF00FF"/>
                </a:solidFill>
                <a:latin typeface="Comic Sans MS" pitchFamily="66" charset="0"/>
              </a:rPr>
              <a:t> congratulations to all! 🎉💐</a:t>
            </a:r>
            <a:endParaRPr lang="en-IN" sz="2000" dirty="0">
              <a:solidFill>
                <a:srgbClr val="FF00FF"/>
              </a:solidFill>
              <a:latin typeface="Comic Sans MS" pitchFamily="66" charset="0"/>
            </a:endParaRPr>
          </a:p>
        </p:txBody>
      </p:sp>
    </p:spTree>
    <p:extLst>
      <p:ext uri="{BB962C8B-B14F-4D97-AF65-F5344CB8AC3E}">
        <p14:creationId xmlns:p14="http://schemas.microsoft.com/office/powerpoint/2010/main" val="111492270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68000" b="-68000"/>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1512794" y="876727"/>
            <a:ext cx="6427694" cy="369332"/>
          </a:xfrm>
          <a:prstGeom prst="rect">
            <a:avLst/>
          </a:prstGeom>
          <a:noFill/>
        </p:spPr>
        <p:txBody>
          <a:bodyPr wrap="square" rtlCol="0">
            <a:spAutoFit/>
          </a:bodyPr>
          <a:lstStyle/>
          <a:p>
            <a:endParaRPr lang="en-IN"/>
          </a:p>
        </p:txBody>
      </p:sp>
    </p:spTree>
    <p:extLst>
      <p:ext uri="{BB962C8B-B14F-4D97-AF65-F5344CB8AC3E}">
        <p14:creationId xmlns:p14="http://schemas.microsoft.com/office/powerpoint/2010/main" val="345936166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blip>
          <a:srcRect/>
          <a:stretch>
            <a:fillRect/>
          </a:stretch>
        </a:blipFill>
        <a:effectLst/>
      </p:bgPr>
    </p:bg>
    <p:spTree>
      <p:nvGrpSpPr>
        <p:cNvPr id="1" name=""/>
        <p:cNvGrpSpPr/>
        <p:nvPr/>
      </p:nvGrpSpPr>
      <p:grpSpPr>
        <a:xfrm>
          <a:off x="0" y="0"/>
          <a:ext cx="0" cy="0"/>
          <a:chOff x="0" y="0"/>
          <a:chExt cx="0" cy="0"/>
        </a:xfrm>
      </p:grpSpPr>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484094" y="510988"/>
            <a:ext cx="6427694" cy="369332"/>
          </a:xfrm>
          <a:prstGeom prst="rect">
            <a:avLst/>
          </a:prstGeom>
          <a:noFill/>
        </p:spPr>
        <p:txBody>
          <a:bodyPr wrap="square" rtlCol="0">
            <a:spAutoFit/>
          </a:bodyPr>
          <a:lstStyle/>
          <a:p>
            <a:endParaRPr lang="en-IN"/>
          </a:p>
        </p:txBody>
      </p:sp>
      <p:sp>
        <p:nvSpPr>
          <p:cNvPr id="2" name="TextBox 1"/>
          <p:cNvSpPr txBox="1"/>
          <p:nvPr/>
        </p:nvSpPr>
        <p:spPr>
          <a:xfrm>
            <a:off x="1241611" y="336175"/>
            <a:ext cx="9708778" cy="6247864"/>
          </a:xfrm>
          <a:prstGeom prst="rect">
            <a:avLst/>
          </a:prstGeom>
          <a:noFill/>
        </p:spPr>
        <p:txBody>
          <a:bodyPr wrap="square" rtlCol="0">
            <a:spAutoFit/>
          </a:bodyPr>
          <a:lstStyle/>
          <a:p>
            <a:r>
              <a:rPr lang="en-US" sz="2000" b="1" dirty="0">
                <a:solidFill>
                  <a:srgbClr val="9966FF"/>
                </a:solidFill>
                <a:latin typeface="Comic Sans MS" pitchFamily="66" charset="0"/>
                <a:cs typeface="Shrikhand" pitchFamily="2" charset="0"/>
              </a:rPr>
              <a:t>Dear Readers</a:t>
            </a:r>
            <a:r>
              <a:rPr lang="en-US" sz="2000" b="1" dirty="0" smtClean="0">
                <a:solidFill>
                  <a:srgbClr val="9966FF"/>
                </a:solidFill>
                <a:latin typeface="Comic Sans MS" pitchFamily="66" charset="0"/>
                <a:cs typeface="Shrikhand" pitchFamily="2" charset="0"/>
              </a:rPr>
              <a:t>,</a:t>
            </a:r>
          </a:p>
          <a:p>
            <a:r>
              <a:rPr lang="en-US" sz="2000" b="1" dirty="0" smtClean="0">
                <a:solidFill>
                  <a:srgbClr val="9966FF"/>
                </a:solidFill>
                <a:latin typeface="Comic Sans MS" pitchFamily="66" charset="0"/>
                <a:cs typeface="Shrikhand" pitchFamily="2" charset="0"/>
              </a:rPr>
              <a:t>As </a:t>
            </a:r>
            <a:r>
              <a:rPr lang="en-US" sz="2000" b="1" dirty="0">
                <a:solidFill>
                  <a:srgbClr val="9966FF"/>
                </a:solidFill>
                <a:latin typeface="Comic Sans MS" pitchFamily="66" charset="0"/>
                <a:cs typeface="Shrikhand" pitchFamily="2" charset="0"/>
              </a:rPr>
              <a:t>we ring in the first edition of TSPS Bytes for the session 2025-2026, we reflect on the joy and creativity that has gone into making it a reality. Our students' efforts have shone through in every page, and we're thrilled to share their talents with you</a:t>
            </a:r>
            <a:r>
              <a:rPr lang="en-US" sz="2000" b="1" dirty="0" smtClean="0">
                <a:solidFill>
                  <a:srgbClr val="9966FF"/>
                </a:solidFill>
                <a:latin typeface="Comic Sans MS" pitchFamily="66" charset="0"/>
                <a:cs typeface="Shrikhand" pitchFamily="2" charset="0"/>
              </a:rPr>
              <a:t>.</a:t>
            </a:r>
          </a:p>
          <a:p>
            <a:endParaRPr lang="en-US" sz="2000" b="1" dirty="0">
              <a:solidFill>
                <a:srgbClr val="9966FF"/>
              </a:solidFill>
              <a:latin typeface="Comic Sans MS" pitchFamily="66" charset="0"/>
              <a:cs typeface="Shrikhand" pitchFamily="2" charset="0"/>
            </a:endParaRPr>
          </a:p>
          <a:p>
            <a:r>
              <a:rPr lang="en-US" sz="2000" b="1" dirty="0" smtClean="0">
                <a:solidFill>
                  <a:srgbClr val="9966FF"/>
                </a:solidFill>
                <a:latin typeface="Comic Sans MS" pitchFamily="66" charset="0"/>
                <a:cs typeface="Shrikhand" pitchFamily="2" charset="0"/>
              </a:rPr>
              <a:t>Our </a:t>
            </a:r>
            <a:r>
              <a:rPr lang="en-US" sz="2000" b="1" dirty="0">
                <a:solidFill>
                  <a:srgbClr val="9966FF"/>
                </a:solidFill>
                <a:latin typeface="Comic Sans MS" pitchFamily="66" charset="0"/>
                <a:cs typeface="Shrikhand" pitchFamily="2" charset="0"/>
              </a:rPr>
              <a:t>next edition is just around the corner, scheduled for release in early November. We can't wait to showcase more of our students' work and share their stories with you</a:t>
            </a:r>
            <a:r>
              <a:rPr lang="en-US" sz="2000" b="1" dirty="0" smtClean="0">
                <a:solidFill>
                  <a:srgbClr val="9966FF"/>
                </a:solidFill>
                <a:latin typeface="Comic Sans MS" pitchFamily="66" charset="0"/>
                <a:cs typeface="Shrikhand" pitchFamily="2" charset="0"/>
              </a:rPr>
              <a:t>!</a:t>
            </a:r>
          </a:p>
          <a:p>
            <a:endParaRPr lang="en-US" sz="2000" b="1" dirty="0">
              <a:solidFill>
                <a:srgbClr val="9966FF"/>
              </a:solidFill>
              <a:latin typeface="Comic Sans MS" pitchFamily="66" charset="0"/>
              <a:cs typeface="Shrikhand" pitchFamily="2" charset="0"/>
            </a:endParaRPr>
          </a:p>
          <a:p>
            <a:r>
              <a:rPr lang="en-US" sz="2000" b="1" dirty="0" smtClean="0">
                <a:solidFill>
                  <a:srgbClr val="9966FF"/>
                </a:solidFill>
                <a:latin typeface="Comic Sans MS" pitchFamily="66" charset="0"/>
                <a:cs typeface="Shrikhand" pitchFamily="2" charset="0"/>
              </a:rPr>
              <a:t>As </a:t>
            </a:r>
            <a:r>
              <a:rPr lang="en-US" sz="2000" b="1" dirty="0">
                <a:solidFill>
                  <a:srgbClr val="9966FF"/>
                </a:solidFill>
                <a:latin typeface="Comic Sans MS" pitchFamily="66" charset="0"/>
                <a:cs typeface="Shrikhand" pitchFamily="2" charset="0"/>
              </a:rPr>
              <a:t>we continue to grow and improve, we value your inputs. Please share your thoughts and suggestions with us, and help us make TSPS Bytes an even better reflection of our school's spirit</a:t>
            </a:r>
            <a:r>
              <a:rPr lang="en-US" sz="2000" b="1" dirty="0" smtClean="0">
                <a:solidFill>
                  <a:srgbClr val="9966FF"/>
                </a:solidFill>
                <a:latin typeface="Comic Sans MS" pitchFamily="66" charset="0"/>
                <a:cs typeface="Shrikhand" pitchFamily="2" charset="0"/>
              </a:rPr>
              <a:t>.</a:t>
            </a:r>
          </a:p>
          <a:p>
            <a:endParaRPr lang="en-US" sz="2000" b="1" dirty="0">
              <a:solidFill>
                <a:srgbClr val="9966FF"/>
              </a:solidFill>
              <a:latin typeface="Comic Sans MS" pitchFamily="66" charset="0"/>
              <a:cs typeface="Shrikhand" pitchFamily="2" charset="0"/>
            </a:endParaRPr>
          </a:p>
          <a:p>
            <a:r>
              <a:rPr lang="en-US" sz="2000" b="1" dirty="0" smtClean="0">
                <a:solidFill>
                  <a:srgbClr val="9966FF"/>
                </a:solidFill>
                <a:latin typeface="Comic Sans MS" pitchFamily="66" charset="0"/>
                <a:cs typeface="Shrikhand" pitchFamily="2" charset="0"/>
              </a:rPr>
              <a:t>As </a:t>
            </a:r>
            <a:r>
              <a:rPr lang="en-US" sz="2000" b="1" dirty="0">
                <a:solidFill>
                  <a:srgbClr val="9966FF"/>
                </a:solidFill>
                <a:latin typeface="Comic Sans MS" pitchFamily="66" charset="0"/>
                <a:cs typeface="Shrikhand" pitchFamily="2" charset="0"/>
              </a:rPr>
              <a:t>the festive season approaches, we wish you and your loved ones a time of joy, love, and celebration. May the festivals of Dussehra and Diwali illuminate your path and fill your heart with happiness</a:t>
            </a:r>
            <a:r>
              <a:rPr lang="en-US" sz="2000" b="1" dirty="0" smtClean="0">
                <a:solidFill>
                  <a:srgbClr val="9966FF"/>
                </a:solidFill>
                <a:latin typeface="Comic Sans MS" pitchFamily="66" charset="0"/>
                <a:cs typeface="Shrikhand" pitchFamily="2" charset="0"/>
              </a:rPr>
              <a:t>.</a:t>
            </a:r>
          </a:p>
          <a:p>
            <a:endParaRPr lang="en-US" sz="2000" dirty="0">
              <a:solidFill>
                <a:srgbClr val="FF00FF"/>
              </a:solidFill>
              <a:latin typeface="Comic Sans MS" pitchFamily="66" charset="0"/>
              <a:cs typeface="Shrikhand" pitchFamily="2" charset="0"/>
            </a:endParaRPr>
          </a:p>
          <a:p>
            <a:r>
              <a:rPr lang="en-US" sz="2000" b="1" dirty="0" smtClean="0">
                <a:solidFill>
                  <a:srgbClr val="FF00FF"/>
                </a:solidFill>
                <a:latin typeface="Comic Sans MS" pitchFamily="66" charset="0"/>
                <a:cs typeface="Shrikhand" pitchFamily="2" charset="0"/>
              </a:rPr>
              <a:t>Best </a:t>
            </a:r>
            <a:r>
              <a:rPr lang="en-US" sz="2000" b="1" dirty="0">
                <a:solidFill>
                  <a:srgbClr val="FF00FF"/>
                </a:solidFill>
                <a:latin typeface="Comic Sans MS" pitchFamily="66" charset="0"/>
                <a:cs typeface="Shrikhand" pitchFamily="2" charset="0"/>
              </a:rPr>
              <a:t>regards</a:t>
            </a:r>
            <a:r>
              <a:rPr lang="en-US" sz="2000" b="1" dirty="0" smtClean="0">
                <a:solidFill>
                  <a:srgbClr val="FF00FF"/>
                </a:solidFill>
                <a:latin typeface="Comic Sans MS" pitchFamily="66" charset="0"/>
                <a:cs typeface="Shrikhand" pitchFamily="2" charset="0"/>
              </a:rPr>
              <a:t>,</a:t>
            </a:r>
          </a:p>
          <a:p>
            <a:r>
              <a:rPr lang="en-US" sz="2000" b="1" dirty="0" smtClean="0">
                <a:solidFill>
                  <a:srgbClr val="FF00FF"/>
                </a:solidFill>
                <a:latin typeface="Comic Sans MS" pitchFamily="66" charset="0"/>
                <a:cs typeface="Shrikhand" pitchFamily="2" charset="0"/>
              </a:rPr>
              <a:t>Team </a:t>
            </a:r>
            <a:r>
              <a:rPr lang="en-US" sz="2000" b="1" dirty="0">
                <a:solidFill>
                  <a:srgbClr val="FF00FF"/>
                </a:solidFill>
                <a:latin typeface="Comic Sans MS" pitchFamily="66" charset="0"/>
                <a:cs typeface="Shrikhand" pitchFamily="2" charset="0"/>
              </a:rPr>
              <a:t>TSPS Bytes</a:t>
            </a:r>
            <a:endParaRPr lang="en-IN" sz="2000" b="1" dirty="0">
              <a:solidFill>
                <a:srgbClr val="FF00FF"/>
              </a:solidFill>
              <a:latin typeface="Comic Sans MS" pitchFamily="66" charset="0"/>
              <a:cs typeface="Shrikhand" pitchFamily="2" charset="0"/>
            </a:endParaRPr>
          </a:p>
        </p:txBody>
      </p:sp>
    </p:spTree>
    <p:extLst>
      <p:ext uri="{BB962C8B-B14F-4D97-AF65-F5344CB8AC3E}">
        <p14:creationId xmlns:p14="http://schemas.microsoft.com/office/powerpoint/2010/main" val="4016678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8080</TotalTime>
  <Words>4642</Words>
  <Application>Microsoft Office PowerPoint</Application>
  <PresentationFormat>Custom</PresentationFormat>
  <Paragraphs>376</Paragraphs>
  <Slides>72</Slides>
  <Notes>7</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8th Standard Syllabus (कक्षा आठवीं :- पाठ्यक्रम) FA 1 – SA 1   विषय:- हिन्दी</dc:title>
  <dc:creator>Ashutosh Deshpande</dc:creator>
  <cp:lastModifiedBy>user</cp:lastModifiedBy>
  <cp:revision>638</cp:revision>
  <dcterms:created xsi:type="dcterms:W3CDTF">2021-09-15T11:30:19Z</dcterms:created>
  <dcterms:modified xsi:type="dcterms:W3CDTF">2025-12-03T06:43:03Z</dcterms:modified>
</cp:coreProperties>
</file>